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pt_modern minimalist apartment in_2229170826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95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750000"/>
            <a:ext cx="9144000" cy="210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4750000"/>
            <a:ext cx="150000" cy="2108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60000" y="520000"/>
            <a:ext cx="2450000" cy="38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0000" y="520000"/>
            <a:ext cx="2450000" cy="38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KR"/>
              </a:rPr>
              <a:t>INTERIOR PROPOSAL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5010000"/>
            <a:ext cx="7900000" cy="9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3000" b="1">
                <a:solidFill>
                  <a:srgbClr val="FFFFFF"/>
                </a:solidFill>
                <a:latin typeface="Noto Sans KR"/>
              </a:rPr>
              <a:t>proposal_24평_모던미니멀_v2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5930000"/>
            <a:ext cx="6500000" cy="5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D8D4CC"/>
                </a:solidFill>
                <a:latin typeface="Noto Sans KR"/>
              </a:rPr>
              <a:t>24평 아파트 · 모던 미니멀 인테리어 제안서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000" y="6138000"/>
            <a:ext cx="7900000" cy="4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000" b="1">
                <a:solidFill>
                  <a:srgbClr val="9C7A4E"/>
                </a:solidFill>
                <a:latin typeface="Noto Sans KR"/>
              </a:rPr>
              <a:t>CLIENT </a:t>
            </a:r>
            <a:r>
              <a:rPr sz="1000" b="0">
                <a:solidFill>
                  <a:srgbClr val="D8D4CC"/>
                </a:solidFill>
                <a:latin typeface="Noto Sans KR"/>
              </a:rPr>
              <a:t>고객    </a:t>
            </a:r>
            <a:r>
              <a:rPr sz="1000" b="1">
                <a:solidFill>
                  <a:srgbClr val="9C7A4E"/>
                </a:solidFill>
                <a:latin typeface="Noto Sans KR"/>
              </a:rPr>
              <a:t>DATE </a:t>
            </a:r>
            <a:r>
              <a:rPr sz="1000" b="0">
                <a:solidFill>
                  <a:srgbClr val="D8D4CC"/>
                </a:solidFill>
                <a:latin typeface="Noto Sans KR"/>
              </a:rPr>
              <a:t>2026. 05    </a:t>
            </a:r>
            <a:r>
              <a:rPr sz="1000" b="1">
                <a:solidFill>
                  <a:srgbClr val="FFFFFF"/>
                </a:solidFill>
                <a:latin typeface="Noto Sans KR"/>
              </a:rPr>
              <a:t>  Design Studio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216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216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FINISHING MATERIALS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공간별 마감재 사양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000"/>
                <a:gridCol w="1572000"/>
                <a:gridCol w="1572000"/>
                <a:gridCol w="1572000"/>
                <a:gridCol w="1572000"/>
              </a:tblGrid>
              <a:tr h="400000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공간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바닥재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벽 마감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천장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포인트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거실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강마루 오크 1200×190mm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실크 벽지 Soft White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우물천장 간접 LED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TV벽 우드슬랫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주방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강마루 연속 (동일 톤)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900" b="0">
                          <a:solidFill>
                            <a:srgbClr val="2A2724"/>
                          </a:solidFill>
                          <a:latin typeface="Noto Sans KR"/>
                        </a:rPr>
                        <a:t>포세린 타일 600×600 White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평천장 다운라이트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핸들리스 도어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안방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강마루 연속 (동일 톤)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실크벽지 + 헤드월 도장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평천장 + 커튼박스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드레스룸 슬라이딩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침실2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강마루 연속 (동일 톤)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실크벽지 + 포인트 도장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평천장 펜던트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붙박이 책장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욕실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900" b="0">
                          <a:solidFill>
                            <a:srgbClr val="2A2724"/>
                          </a:solidFill>
                          <a:latin typeface="Noto Sans KR"/>
                        </a:rPr>
                        <a:t>포세린 무광 300×600 Gray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900" b="0">
                          <a:solidFill>
                            <a:srgbClr val="2A2724"/>
                          </a:solidFill>
                          <a:latin typeface="Noto Sans KR"/>
                        </a:rPr>
                        <a:t>포세린 무광 300×600 White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방습 천장재 White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샤워 유리 파티션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현관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900" b="0">
                          <a:solidFill>
                            <a:srgbClr val="2A2724"/>
                          </a:solidFill>
                          <a:latin typeface="Noto Sans KR"/>
                        </a:rPr>
                        <a:t>포세린 타일 600×600 Gray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실크벽지 White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평천장 다운라이트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키큰 벽면 일체 장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97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97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FURNITURE STYLING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가구 스타일링 — Less is More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fter_221023255600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500" b="0">
                <a:solidFill>
                  <a:srgbClr val="2A2724"/>
                </a:solidFill>
                <a:latin typeface="Noto Sans KR"/>
              </a:rPr>
              <a:t>거실 소파 — 그레이 패브릭 3인 로우백(H800mm 이하), 깊고 넓은 시트감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400" b="0">
                <a:solidFill>
                  <a:srgbClr val="2A2724"/>
                </a:solidFill>
                <a:latin typeface="Noto Sans KR"/>
              </a:rPr>
              <a:t>거실 테이블 — 오크 원목 또는 세라믹 상판 라운드 Ø900mm, 무거운 느낌 배제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400" b="0">
                <a:solidFill>
                  <a:srgbClr val="2A2724"/>
                </a:solidFill>
                <a:latin typeface="Noto Sans KR"/>
              </a:rPr>
              <a:t>식탁 — 오크 직사각 W1600 + 패브릭 체어 4인, 주방 아일랜드 대면형 배치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400" b="0">
                <a:solidFill>
                  <a:srgbClr val="2A2724"/>
                </a:solidFill>
                <a:latin typeface="Noto Sans KR"/>
              </a:rPr>
              <a:t>안방 침대 — 패브릭 헤드보드 퀸 사이즈 라이트 베이지, 로우 프레임 H300mm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300" b="0">
                <a:solidFill>
                  <a:srgbClr val="2A2724"/>
                </a:solidFill>
                <a:latin typeface="Noto Sans KR"/>
              </a:rPr>
              <a:t>침실2 — 오크 무늬목 책상 W1400 + 오픈·도어 혼합 시스템 책장, 수납형 침대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LIGHTING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조명 계획 — 레이어드 라이팅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fter_221027997744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300" b="0">
                <a:solidFill>
                  <a:srgbClr val="2A2724"/>
                </a:solidFill>
                <a:latin typeface="Noto Sans KR"/>
              </a:rPr>
              <a:t>거실 — COB 다운라이트 6개 3000K + 우물천장 간접 LED 라인 + 플로어 램프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300" b="0">
                <a:solidFill>
                  <a:srgbClr val="2A2724"/>
                </a:solidFill>
                <a:latin typeface="Noto Sans KR"/>
              </a:rPr>
              <a:t>주방 — 상부장 하단 LED 바 + 식탁 위 블랙 펜던트 3구 (오팔 글라스, 3000K)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400" b="0">
                <a:solidFill>
                  <a:srgbClr val="2A2724"/>
                </a:solidFill>
                <a:latin typeface="Noto Sans KR"/>
              </a:rPr>
              <a:t>안방 — 다운라이트 3개 2700K + 커튼박스 간접조명 + 협탁 테이블 램프 2개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300" b="0">
                <a:solidFill>
                  <a:srgbClr val="2A2724"/>
                </a:solidFill>
                <a:latin typeface="Noto Sans KR"/>
              </a:rPr>
              <a:t>욕실 — 방습 다운라이트 3개 3500K + 거울 상부 백라이트 (메이크업 조도 확보)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500" b="0">
                <a:solidFill>
                  <a:srgbClr val="2A2724"/>
                </a:solidFill>
                <a:latin typeface="Noto Sans KR"/>
              </a:rPr>
              <a:t>전 공간 디머(조광) 스위치 적용 — 시간대·용도별 분위기 즉시 전환 가능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COST ESTIMATE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공사비 요약 (VAT 별도)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4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공사 항목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주요 내용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예상 금액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철거 공사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2A2724"/>
                          </a:solidFill>
                          <a:latin typeface="Noto Sans KR"/>
                        </a:rPr>
                        <a:t>전체 마감재·설비 철거, 폐기물 처리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386만원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목공 공사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석고보드·우물천장·목작업 일체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336만원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도배·도장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2A2724"/>
                          </a:solidFill>
                          <a:latin typeface="Noto Sans KR"/>
                        </a:rPr>
                        <a:t>실크벽지 전체 + 포인트 무광 도장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228만원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바닥 공사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강마루 와이드 플랭크 20평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350만원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주방 공사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싱크대 상하부 + 스톤 상판 3m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300만원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욕실 공사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전체 리모델링 2개소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650만원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전기·조명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2A2724"/>
                          </a:solidFill>
                          <a:latin typeface="Noto Sans KR"/>
                        </a:rPr>
                        <a:t>배선·콘센트·분전반 + LED 기구 일체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415만원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가구·붙박이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드레스룸·키큰장 제작 설치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450만원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기타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방문 교체·필름·설비·준공청소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305만원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관리비 (15%)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현장 관리·운영·감리비 포함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543만원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합 계 (VAT 별도)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2A2724"/>
                          </a:solidFill>
                          <a:latin typeface="Noto Sans KR"/>
                        </a:rPr>
                        <a:t>현장 실측 후 최종 확정 견적 별도 제공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3,963만원~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2A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0000" y="2700000"/>
            <a:ext cx="7600000" cy="9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4000" b="1">
                <a:solidFill>
                  <a:srgbClr val="FFFFFF"/>
                </a:solidFill>
                <a:latin typeface="Noto Sans KR"/>
              </a:rPr>
              <a:t>당신의 일상을 더 아름답게</a:t>
            </a:r>
          </a:p>
        </p:txBody>
      </p:sp>
      <p:sp>
        <p:nvSpPr>
          <p:cNvPr id="4" name="Rectangle 3"/>
          <p:cNvSpPr/>
          <p:nvPr/>
        </p:nvSpPr>
        <p:spPr>
          <a:xfrm>
            <a:off x="770000" y="3650000"/>
            <a:ext cx="2600000" cy="28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0000" y="3950000"/>
            <a:ext cx="7600000" cy="5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500" b="0">
                <a:solidFill>
                  <a:srgbClr val="CCCCCC"/>
                </a:solidFill>
                <a:latin typeface="Noto Sans KR"/>
              </a:rPr>
              <a:t>본 제안서는 예비 기획안이며, 현장 실측 후 정확한 설계·견적이 제공됩니다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4550000"/>
            <a:ext cx="7600000" cy="45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400" b="1">
                <a:solidFill>
                  <a:srgbClr val="FFFFFF"/>
                </a:solidFill>
                <a:latin typeface="Noto Sans KR"/>
              </a:rPr>
              <a:t>Design Studio가 24평 모던 미니멀 주거의 완성을 함께합니다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0000" y="5150000"/>
            <a:ext cx="8000000" cy="45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100" b="1">
                <a:solidFill>
                  <a:srgbClr val="9C7A4E"/>
                </a:solidFill>
                <a:latin typeface="Noto Sans KR"/>
              </a:rPr>
              <a:t>STUDIO </a:t>
            </a:r>
            <a:r>
              <a:rPr sz="1100" b="0">
                <a:solidFill>
                  <a:srgbClr val="CCCCCC"/>
                </a:solidFill>
                <a:latin typeface="Noto Sans KR"/>
              </a:rPr>
              <a:t>Design Studio    </a:t>
            </a:r>
            <a:r>
              <a:rPr sz="1100" b="1">
                <a:solidFill>
                  <a:srgbClr val="9C7A4E"/>
                </a:solidFill>
                <a:latin typeface="Noto Sans KR"/>
              </a:rPr>
              <a:t>MAIL </a:t>
            </a:r>
            <a:r>
              <a:rPr sz="1100" b="0">
                <a:solidFill>
                  <a:srgbClr val="CCCCCC"/>
                </a:solidFill>
                <a:latin typeface="Noto Sans KR"/>
              </a:rPr>
              <a:t>mpu00115@gmail.com    </a:t>
            </a:r>
            <a:r>
              <a:rPr sz="1100" b="1">
                <a:solidFill>
                  <a:srgbClr val="9C7A4E"/>
                </a:solidFill>
                <a:latin typeface="Noto Sans KR"/>
              </a:rPr>
              <a:t>DATE </a:t>
            </a:r>
            <a:r>
              <a:rPr sz="1100" b="0">
                <a:solidFill>
                  <a:srgbClr val="CCCCCC"/>
                </a:solidFill>
                <a:latin typeface="Noto Sans KR"/>
              </a:rPr>
              <a:t>2026. 05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12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12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제안서 목차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3200" b="1">
                <a:solidFill>
                  <a:srgbClr val="2A2724"/>
                </a:solidFill>
                <a:latin typeface="Noto Sans KR"/>
              </a:rPr>
              <a:t>제안서 </a:t>
            </a:r>
            <a:r>
              <a:rPr sz="3200" b="1">
                <a:solidFill>
                  <a:srgbClr val="9C7A4E"/>
                </a:solidFill>
                <a:latin typeface="Noto Sans KR"/>
              </a:rPr>
              <a:t>목차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00000" y="2630000"/>
            <a:ext cx="1126666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60000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0000" y="289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0000" y="3550000"/>
            <a:ext cx="606666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1">
                <a:solidFill>
                  <a:srgbClr val="2A2724"/>
                </a:solidFill>
                <a:latin typeface="Noto Sans KR"/>
              </a:rPr>
              <a:t>프로젝트 개요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110000"/>
            <a:ext cx="606666" cy="212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공간 조건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설계 방향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예산 개요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966666" y="2630000"/>
            <a:ext cx="1126666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226666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226666" y="289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26666" y="3550000"/>
            <a:ext cx="606666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600" b="1">
                <a:solidFill>
                  <a:srgbClr val="2A2724"/>
                </a:solidFill>
                <a:latin typeface="Noto Sans KR"/>
              </a:rPr>
              <a:t>디자인 철학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26666" y="4110000"/>
            <a:ext cx="606666" cy="212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모던 미니멀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4대 원칙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333332" y="2630000"/>
            <a:ext cx="1126666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93332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593332" y="289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93332" y="3550000"/>
            <a:ext cx="606666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600" b="1">
                <a:solidFill>
                  <a:srgbClr val="2A2724"/>
                </a:solidFill>
                <a:latin typeface="Noto Sans KR"/>
              </a:rPr>
              <a:t>공간별 설계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93332" y="4110000"/>
            <a:ext cx="606666" cy="212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거실 · 주방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침실 · 욕실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699998" y="2630000"/>
            <a:ext cx="1126666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959998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959998" y="289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59998" y="3550000"/>
            <a:ext cx="606666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1">
                <a:solidFill>
                  <a:srgbClr val="2A2724"/>
                </a:solidFill>
                <a:latin typeface="Noto Sans KR"/>
              </a:rPr>
              <a:t>컬러 &amp; 마감재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59998" y="4110000"/>
            <a:ext cx="606666" cy="212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컬러 스킴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자재 선정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066664" y="2630000"/>
            <a:ext cx="1126666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326664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26664" y="289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26664" y="3550000"/>
            <a:ext cx="606666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1">
                <a:solidFill>
                  <a:srgbClr val="2A2724"/>
                </a:solidFill>
                <a:latin typeface="Noto Sans KR"/>
              </a:rPr>
              <a:t>가구 &amp; 조명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26664" y="4110000"/>
            <a:ext cx="606666" cy="212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스타일링 방향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조명 플랜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433330" y="2630000"/>
            <a:ext cx="1126666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7693330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693330" y="289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93330" y="3550000"/>
            <a:ext cx="606666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1">
                <a:solidFill>
                  <a:srgbClr val="2A2724"/>
                </a:solidFill>
                <a:latin typeface="Noto Sans KR"/>
              </a:rPr>
              <a:t>공사비 &amp; 일정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93330" y="4110000"/>
            <a:ext cx="606666" cy="212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견적 요약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시공 프로세스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88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88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PROJECT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프로젝트 개요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20000" y="1830000"/>
            <a:ext cx="110000" cy="90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0000" y="1790000"/>
            <a:ext cx="7600000" cy="11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400" b="1">
                <a:solidFill>
                  <a:srgbClr val="2A2724"/>
                </a:solidFill>
                <a:latin typeface="Noto Sans KR"/>
              </a:rPr>
              <a:t>"Quiet Luxury in White Space" — 화이트와 웜 오크가 만들어내는</a:t>
            </a:r>
          </a:p>
          <a:p>
            <a:r>
              <a:rPr sz="2400" b="1">
                <a:solidFill>
                  <a:srgbClr val="2A2724"/>
                </a:solidFill>
                <a:latin typeface="Noto Sans KR"/>
              </a:rPr>
              <a:t>정돈된 여백, 절제된 아름다움으로 완성하는 24평 도심형 미니멀 주거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0000" y="4658000"/>
            <a:ext cx="1126666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00000" y="4878000"/>
            <a:ext cx="726666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000" b="1">
                <a:solidFill>
                  <a:srgbClr val="9C7A4E"/>
                </a:solidFill>
                <a:latin typeface="Noto Sans KR"/>
              </a:rPr>
              <a:t>24평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0000" y="5638000"/>
            <a:ext cx="726666" cy="46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000" b="0">
                <a:solidFill>
                  <a:srgbClr val="7A736A"/>
                </a:solidFill>
                <a:latin typeface="Noto Sans KR"/>
              </a:rPr>
              <a:t>전용 면적 (59㎡)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966666" y="4658000"/>
            <a:ext cx="1126666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66666" y="4878000"/>
            <a:ext cx="726666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900" b="1">
                <a:solidFill>
                  <a:srgbClr val="9C7A4E"/>
                </a:solidFill>
                <a:latin typeface="Noto Sans KR"/>
              </a:rPr>
              <a:t>8개 공종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66666" y="5638000"/>
            <a:ext cx="726666" cy="46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0">
                <a:solidFill>
                  <a:srgbClr val="7A736A"/>
                </a:solidFill>
                <a:latin typeface="Noto Sans KR"/>
              </a:rPr>
              <a:t>공사 범위 (전체)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333332" y="4658000"/>
            <a:ext cx="1126666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33332" y="4878000"/>
            <a:ext cx="726666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3000" b="1">
                <a:solidFill>
                  <a:srgbClr val="9C7A4E"/>
                </a:solidFill>
                <a:latin typeface="Noto Sans KR"/>
              </a:rPr>
              <a:t>중급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33332" y="5638000"/>
            <a:ext cx="726666" cy="46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0">
                <a:solidFill>
                  <a:srgbClr val="7A736A"/>
                </a:solidFill>
                <a:latin typeface="Noto Sans KR"/>
              </a:rPr>
              <a:t>자재 등급 (권장)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699998" y="4658000"/>
            <a:ext cx="1126666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899998" y="4878000"/>
            <a:ext cx="726666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600" b="1">
                <a:solidFill>
                  <a:srgbClr val="9C7A4E"/>
                </a:solidFill>
                <a:latin typeface="Noto Sans KR"/>
              </a:rPr>
              <a:t>3,960만원~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99998" y="5638000"/>
            <a:ext cx="726666" cy="46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0">
                <a:solidFill>
                  <a:srgbClr val="7A736A"/>
                </a:solidFill>
                <a:latin typeface="Noto Sans KR"/>
              </a:rPr>
              <a:t>예상 공사비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66664" y="4658000"/>
            <a:ext cx="1126666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66664" y="4878000"/>
            <a:ext cx="726666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900" b="1">
                <a:solidFill>
                  <a:srgbClr val="9C7A4E"/>
                </a:solidFill>
                <a:latin typeface="Noto Sans KR"/>
              </a:rPr>
              <a:t>6~7주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6664" y="5638000"/>
            <a:ext cx="726666" cy="46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0">
                <a:solidFill>
                  <a:srgbClr val="7A736A"/>
                </a:solidFill>
                <a:latin typeface="Noto Sans KR"/>
              </a:rPr>
              <a:t>예상 공사 기간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433330" y="4658000"/>
            <a:ext cx="1126666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633330" y="4878000"/>
            <a:ext cx="726666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900" b="1">
                <a:solidFill>
                  <a:srgbClr val="9C7A4E"/>
                </a:solidFill>
                <a:latin typeface="Noto Sans KR"/>
              </a:rPr>
              <a:t>모던 미니멀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33330" y="5638000"/>
            <a:ext cx="726666" cy="46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0">
                <a:solidFill>
                  <a:srgbClr val="7A736A"/>
                </a:solidFill>
                <a:latin typeface="Noto Sans KR"/>
              </a:rPr>
              <a:t>스타일 컨셉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97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97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DESIGN PHILOSOPHY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모던 미니멀 4대 원칙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3200" b="1">
                <a:solidFill>
                  <a:srgbClr val="2A2724"/>
                </a:solidFill>
                <a:latin typeface="Noto Sans KR"/>
              </a:rPr>
              <a:t>모던 </a:t>
            </a:r>
            <a:r>
              <a:rPr sz="3200" b="1">
                <a:solidFill>
                  <a:srgbClr val="9C7A4E"/>
                </a:solidFill>
                <a:latin typeface="Noto Sans KR"/>
              </a:rPr>
              <a:t>미니멀 4대 원칙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00000" y="2630000"/>
            <a:ext cx="1810000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60000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0000" y="289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0000" y="3550000"/>
            <a:ext cx="1290000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600" b="1">
                <a:solidFill>
                  <a:srgbClr val="2A2724"/>
                </a:solidFill>
                <a:latin typeface="Noto Sans KR"/>
              </a:rPr>
              <a:t>LESS IS MORE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110000"/>
            <a:ext cx="1290000" cy="212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필요한 것만 남기는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절제의 미학.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빈 공간도 하나의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디자인 요소로 활용한다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50000" y="2630000"/>
            <a:ext cx="1810000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910000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910000" y="289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10000" y="3550000"/>
            <a:ext cx="1290000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1">
                <a:solidFill>
                  <a:srgbClr val="2A2724"/>
                </a:solidFill>
                <a:latin typeface="Noto Sans KR"/>
              </a:rPr>
              <a:t>WARM MONOCHROME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10000" y="4110000"/>
            <a:ext cx="1290000" cy="212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화이트·그레이의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무채색에 웜 오크를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더해 따뜻하고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생동감 있는 미니멀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700000" y="2630000"/>
            <a:ext cx="1810000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4960000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960000" y="289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60000" y="3550000"/>
            <a:ext cx="1290000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500" b="1">
                <a:solidFill>
                  <a:srgbClr val="2A2724"/>
                </a:solidFill>
                <a:latin typeface="Noto Sans KR"/>
              </a:rPr>
              <a:t>HIDDEN STORAGE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60000" y="4110000"/>
            <a:ext cx="1290000" cy="212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모든 수납은 벽면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일체형 풀하이트로.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시선에 노이즈 없어야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공간이 넓어 보인다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750000" y="2630000"/>
            <a:ext cx="1810000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010000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10000" y="289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10000" y="3550000"/>
            <a:ext cx="1290000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1">
                <a:solidFill>
                  <a:srgbClr val="2A2724"/>
                </a:solidFill>
                <a:latin typeface="Noto Sans KR"/>
              </a:rPr>
              <a:t>LIGHT AS DESIGN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10000" y="4110000"/>
            <a:ext cx="1290000" cy="212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자연광·간접조명·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포인트 펜던트의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레이어링으로 시간대별</a:t>
            </a:r>
          </a:p>
          <a:p>
            <a:r>
              <a:rPr sz="1300" b="0">
                <a:solidFill>
                  <a:srgbClr val="7A736A"/>
                </a:solidFill>
                <a:latin typeface="Noto Sans KR"/>
              </a:rPr>
              <a:t>다른 공간 표정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40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40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LIVING 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거실 — LDK 통합 오픈 플랜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odern_minimalist_living_room_white_sofa_20260531_222509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200" b="0">
                <a:solidFill>
                  <a:srgbClr val="2A2724"/>
                </a:solidFill>
                <a:latin typeface="Noto Sans KR"/>
              </a:rPr>
              <a:t>LDK 일체화 — 거실·주방·식당을 하나의 오픈 플랜으로 통합, 발코니 확장으로 개방감 극대화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300" b="0">
                <a:solidFill>
                  <a:srgbClr val="2A2724"/>
                </a:solidFill>
                <a:latin typeface="Noto Sans KR"/>
              </a:rPr>
              <a:t>TV 벽 — 매립형 우드 슬랫 패널 + 하단 로우보이 H400mm. 전선·장비 완전 정리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500" b="0">
                <a:solidFill>
                  <a:srgbClr val="2A2724"/>
                </a:solidFill>
                <a:latin typeface="Noto Sans KR"/>
              </a:rPr>
              <a:t>천장 — 우물천장 LED 간접라인 + COB 다운라이트 6개, 3000K 전구색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소파 — 3인 그레이 패브릭 로우백 + 오크 라운드 테이블 Ø900mm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400" b="0">
                <a:solidFill>
                  <a:srgbClr val="2A2724"/>
                </a:solidFill>
                <a:latin typeface="Noto Sans KR"/>
              </a:rPr>
              <a:t>바닥 — 강마루 와이드 플랭크 1200×190mm 내추럴 오크, 전 실 동일 적용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02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02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KITCHEN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주방 — 핸들리스 모던 키친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odern_minimal_kitchen_white_handleless_20260531_222512_01_pixab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500" b="0">
                <a:solidFill>
                  <a:srgbClr val="2A2724"/>
                </a:solidFill>
                <a:latin typeface="Noto Sans KR"/>
              </a:rPr>
              <a:t>도어 — 매트 화이트 상부장 + 웜 오크 하부장, 핸들리스 푸쉬오픈 시스템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200" b="0">
                <a:solidFill>
                  <a:srgbClr val="2A2724"/>
                </a:solidFill>
                <a:latin typeface="Noto Sans KR"/>
              </a:rPr>
              <a:t>상판 — 엔지니어드 스톤 20mm (칸스톤 Bianco Drift), 오염·긁힘에 강한 중급 선택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300" b="0">
                <a:solidFill>
                  <a:srgbClr val="2A2724"/>
                </a:solidFill>
                <a:latin typeface="Noto Sans KR"/>
              </a:rPr>
              <a:t>조리벽 — 포세린 무광 타일 600×600mm 통타일, 줄눈 최소화로 청소 편의성 확보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200" b="0">
                <a:solidFill>
                  <a:srgbClr val="2A2724"/>
                </a:solidFill>
                <a:latin typeface="Noto Sans KR"/>
              </a:rPr>
              <a:t>수전 — 매트 블랙 단기능 수전 + 언더카운터 스테인리스 싱크, 공간 전체 포인트 컬러와 통일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수납 — 상부장 최소화, 키큰 팬트리장 1열로 식료품·소형가전 전량 수납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02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02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BEDROOM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침실 — 조용하고 깊은 휴식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odern_minimal_bedroom_white_linen_headb_20260531_222515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200" b="0">
                <a:solidFill>
                  <a:srgbClr val="2A2724"/>
                </a:solidFill>
                <a:latin typeface="Noto Sans KR"/>
              </a:rPr>
              <a:t>헤드월 — Linen Beige 무광 도장 포인트, 침대 영역을 시각적으로 분리해 안정감 부여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200" b="0">
                <a:solidFill>
                  <a:srgbClr val="2A2724"/>
                </a:solidFill>
                <a:latin typeface="Noto Sans KR"/>
              </a:rPr>
              <a:t>드레스룸 — ㄷ자 시스템장 슬라이딩 도어(깊이 600mm), 옷장·서랍·가방 선반 일체 수납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300" b="0">
                <a:solidFill>
                  <a:srgbClr val="2A2724"/>
                </a:solidFill>
                <a:latin typeface="Noto Sans KR"/>
              </a:rPr>
              <a:t>커튼 — 커튼박스 + 간접조명 + 암막·리넨 이중 커튼, 채광과 프라이버시 동시 제어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400" b="0">
                <a:solidFill>
                  <a:srgbClr val="2A2724"/>
                </a:solidFill>
                <a:latin typeface="Noto Sans KR"/>
              </a:rPr>
              <a:t>조명 — 2700K 다운라이트 3개 + 커튼박스 간접LED, 협탁 테이블 램프 페어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400" b="0">
                <a:solidFill>
                  <a:srgbClr val="2A2724"/>
                </a:solidFill>
                <a:latin typeface="Noto Sans KR"/>
              </a:rPr>
              <a:t>침대 — 패브릭 헤드보드 퀸 사이즈 + 핸들리스 협탁 (벽부 선반 + 매립 콘센트)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12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12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BATHROOM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욕실 — 미니멀 스파 무드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odern_minimal_bathroom_grey_tile_matte_20260531_222522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100" b="0">
                <a:solidFill>
                  <a:srgbClr val="2A2724"/>
                </a:solidFill>
                <a:latin typeface="Noto Sans KR"/>
              </a:rPr>
              <a:t>타일 — 포세린 무광 300×600mm, 벽(Soft White) + 바닥(Charcoal Gray), 동일 줄눈 에폭시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500" b="0">
                <a:solidFill>
                  <a:srgbClr val="2A2724"/>
                </a:solidFill>
                <a:latin typeface="Noto Sans KR"/>
              </a:rPr>
              <a:t>파티션 — 건식·습식 분리, 슬림 알루미늄 프레임 + 강화유리 샤워 파티션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500" b="0">
                <a:solidFill>
                  <a:srgbClr val="2A2724"/>
                </a:solidFill>
                <a:latin typeface="Noto Sans KR"/>
              </a:rPr>
              <a:t>위생도기 — 벽걸이 양변기 + 반매립 카운터 세면대, 바닥 청소 면적 최소화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500" b="0">
                <a:solidFill>
                  <a:srgbClr val="2A2724"/>
                </a:solidFill>
                <a:latin typeface="Noto Sans KR"/>
              </a:rPr>
              <a:t>수전·액세서리 — 매트 블랙 사각 수전 + 동일 계열 휴지걸이·수건걸이 통일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300" b="0">
                <a:solidFill>
                  <a:srgbClr val="2A2724"/>
                </a:solidFill>
                <a:latin typeface="Noto Sans KR"/>
              </a:rPr>
              <a:t>조명 — 3500K 방습 다운라이트 3개 + 거울 상부 백라이트, 메이크업 조도 확보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0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COLOR SCHEME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컬러 스킴 — 60 · 20 · 10 ·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00" y="1580000"/>
            <a:ext cx="8000000" cy="45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400" b="0">
                <a:solidFill>
                  <a:srgbClr val="7A736A"/>
                </a:solidFill>
                <a:latin typeface="Noto Sans KR"/>
              </a:rPr>
              <a:t>베이스 60% · 메인 20% · 보조 10% · 포인트 10%</a:t>
            </a:r>
          </a:p>
        </p:txBody>
      </p:sp>
      <p:sp>
        <p:nvSpPr>
          <p:cNvPr id="6" name="Rectangle 5"/>
          <p:cNvSpPr/>
          <p:nvPr/>
        </p:nvSpPr>
        <p:spPr>
          <a:xfrm>
            <a:off x="600000" y="204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00000" y="2290000"/>
            <a:ext cx="1855000" cy="2600000"/>
          </a:xfrm>
          <a:prstGeom prst="roundRect">
            <a:avLst/>
          </a:prstGeom>
          <a:solidFill>
            <a:srgbClr val="F5F3EE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0000" y="3340000"/>
            <a:ext cx="1855000" cy="5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60%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501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0000" y="5130000"/>
            <a:ext cx="1855000" cy="38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Noto Sans KR"/>
              </a:rPr>
              <a:t>Soft White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0000" y="5510000"/>
            <a:ext cx="1855000" cy="3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#F5F3EE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00" y="5790000"/>
            <a:ext cx="1855000" cy="3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벽·천장 전체 베이스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635000" y="2290000"/>
            <a:ext cx="1855000" cy="2600000"/>
          </a:xfrm>
          <a:prstGeom prst="roundRect">
            <a:avLst/>
          </a:prstGeom>
          <a:solidFill>
            <a:srgbClr val="C9A57B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635000" y="3340000"/>
            <a:ext cx="1855000" cy="5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20%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35000" y="501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635000" y="5130000"/>
            <a:ext cx="1855000" cy="38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Noto Sans KR"/>
              </a:rPr>
              <a:t>Warm Oak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35000" y="5510000"/>
            <a:ext cx="1855000" cy="3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#C9A57B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35000" y="5790000"/>
            <a:ext cx="1855000" cy="3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바닥·목공·주방 하부장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670000" y="2290000"/>
            <a:ext cx="1855000" cy="2600000"/>
          </a:xfrm>
          <a:prstGeom prst="roundRect">
            <a:avLst/>
          </a:prstGeom>
          <a:solidFill>
            <a:srgbClr val="A8A39C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670000" y="3340000"/>
            <a:ext cx="1855000" cy="5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10%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670000" y="501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70000" y="5130000"/>
            <a:ext cx="1855000" cy="38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Noto Sans KR"/>
              </a:rPr>
              <a:t>Pebble Gray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70000" y="5510000"/>
            <a:ext cx="1855000" cy="3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#A8A39C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70000" y="5790000"/>
            <a:ext cx="1855000" cy="3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패브릭·러그·보조 마감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705000" y="2290000"/>
            <a:ext cx="1855000" cy="2600000"/>
          </a:xfrm>
          <a:prstGeom prst="roundRect">
            <a:avLst/>
          </a:prstGeom>
          <a:solidFill>
            <a:srgbClr val="2B2B2B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05000" y="3340000"/>
            <a:ext cx="1855000" cy="5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Noto Sans KR"/>
              </a:rPr>
              <a:t>10%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705000" y="501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705000" y="5130000"/>
            <a:ext cx="1855000" cy="38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100" b="1">
                <a:solidFill>
                  <a:srgbClr val="2A2724"/>
                </a:solidFill>
                <a:latin typeface="Noto Sans KR"/>
              </a:rPr>
              <a:t>Charcoal Black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05000" y="5510000"/>
            <a:ext cx="1855000" cy="3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#2B2B2B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05000" y="5790000"/>
            <a:ext cx="1855000" cy="3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조명·수전·가전 포인트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