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237744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1">
                <a:solidFill>
                  <a:srgbClr val="B79B79"/>
                </a:solidFill>
                <a:latin typeface="Consolas"/>
              </a:rPr>
              <a:t>QUOTATION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788920"/>
            <a:ext cx="10881360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000" b="1">
                <a:solidFill>
                  <a:srgbClr val="2A2724"/>
                </a:solidFill>
                <a:latin typeface="Pretendard"/>
              </a:rPr>
              <a:t>34평 아파트 전체 올수리 견적 요약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3840480"/>
            <a:ext cx="108813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7A736A"/>
                </a:solidFill>
                <a:latin typeface="Pretendard"/>
              </a:rPr>
              <a:t>고객 · 34평 아파트 전체 올수리 (중급 자재 기준)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12648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100" b="0">
                <a:solidFill>
                  <a:srgbClr val="7A736A"/>
                </a:solidFill>
                <a:latin typeface="Consolas"/>
              </a:rPr>
              <a:t>고객   2026.06.04   강산건축디자인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견적 요약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2286000"/>
            <a:ext cx="3575304" cy="182880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B79B79"/>
                </a:solidFill>
                <a:latin typeface="Pretendard"/>
              </a:rPr>
              <a:t>36,880,000원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7A736A"/>
                </a:solidFill>
                <a:latin typeface="Pretendard"/>
              </a:rPr>
              <a:t>공급가액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06824" y="2286000"/>
            <a:ext cx="3575304" cy="182880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306824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B79B79"/>
                </a:solidFill>
                <a:latin typeface="Pretendard"/>
              </a:rPr>
              <a:t>5,532,000원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06824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7A736A"/>
                </a:solidFill>
                <a:latin typeface="Pretendard"/>
              </a:rPr>
              <a:t>기업이윤·잡비(15%)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156448" y="2286000"/>
            <a:ext cx="3575304" cy="182880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156448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B79B79"/>
                </a:solidFill>
                <a:latin typeface="Pretendard"/>
              </a:rPr>
              <a:t>42,412,000원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56448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7A736A"/>
                </a:solidFill>
                <a:latin typeface="Pretendard"/>
              </a:rPr>
              <a:t>합계 (VAT 별도)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5212080"/>
            <a:ext cx="11274552" cy="9144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300" b="0">
                <a:solidFill>
                  <a:srgbClr val="7A736A"/>
                </a:solidFill>
                <a:latin typeface="Pretendard"/>
              </a:rPr>
              <a:t>본 견적은 개략 산정 금액으로, 현장 실측·자재 사양·시공 범위에 따라 실제 금액과 상이할 수 있습니다.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COST BREAKDOWN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공정별 견적금액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7276"/>
                <a:gridCol w="5637276"/>
              </a:tblGrid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철거공사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5,500,000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목공공사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4,200,000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전기·설비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3,500,000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조명공사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1,800,000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4,230,000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바닥공사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4,200,000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욕실공사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6,600,000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주방공사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3,300,000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문·중문공사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3,050,000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준공청소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500,000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소계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36,880,000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기업이윤·잡비(15%)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5,532,000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9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합계 (VAT 별도)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42,412,000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DETAIL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상세 견적 내역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9092"/>
                <a:gridCol w="1879092"/>
                <a:gridCol w="1879092"/>
                <a:gridCol w="1879092"/>
                <a:gridCol w="1879092"/>
                <a:gridCol w="1879092"/>
              </a:tblGrid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공사구분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세부내역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규격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수량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단가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철거공사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기존 바닥재·벽지·욕실(2개소)·주방 일체 철거 및 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5,500,000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5,500,000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목공공사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천장 몰딩·걸레받이·TV벽 목공 / 석고보드 보수 /…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4,200,000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4,200,000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전기·설비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전기 배선 점검·콘센트·스위치 교체(중급), 급배수 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3,500,000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3,500,000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조명공사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LED 매입등·거실·침실·주방·욕실 조명 기구 교체 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1,800,000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1,800,000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LX하우시스 디아망 실크벽지 / 34평형 도배면적 약…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평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94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45,000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4,230,000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바닥공사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동화자연마루 나투스진 강마루 / 실사용 바닥 약 24…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평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24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175,000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4,200,000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욕실공사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습식 욕실 전체 리모델링 2개소 / 타일·위생기기·수…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개소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3,300,000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6,600,000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주방공사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한샘 대면형 싱크대 상하부장 3m / 인조대리석(PT…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m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1,100,000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3,300,000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문·중문공사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영림 방문 5개(틀 포함) / 슬라이딩 3연동 중문 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3,050,000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3,050,000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준공청소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공사 후 준공청소(바닥·창호·주방·욕실 세부 클리닝)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500,000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500,000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소계 (공급가액)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36,880,000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기업이윤·공과잡비(15%)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5,532,000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9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총 합계 (VAT 별도)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42,412,000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PROCESS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시공 프로세스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011680"/>
            <a:ext cx="11274552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3000" b="1">
                <a:solidFill>
                  <a:srgbClr val="B79B79"/>
                </a:solidFill>
                <a:latin typeface="Pretendard"/>
              </a:rPr>
              <a:t>STEP BY STEP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743200"/>
            <a:ext cx="11274552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300" b="0">
                <a:solidFill>
                  <a:srgbClr val="7A736A"/>
                </a:solidFill>
                <a:latin typeface="Pretendard"/>
              </a:rPr>
              <a:t>현장 실측부터 준공 청소까지, 강산건축이 단계별로 책임 시공합니다.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철거공사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현장 실측 후 기존 구조물 철거 및 정리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344418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481578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81578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목공공사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81578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골조·설비·목공 등 핵심 공정 진행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31636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68796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68796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주방공사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68796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타일·도배·바닥 등 마감 공정 진행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18854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256014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56014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문·중문공사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56014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조명·가구 설치 후 정밀 준공 청소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SCHEDULE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일정 계획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8184"/>
                <a:gridCol w="3758184"/>
                <a:gridCol w="3758184"/>
              </a:tblGrid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소요기간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진행 일정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철거공사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1~3일차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전기·설비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4~5일차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목공공사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7일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6~12일차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욕실공사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4일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13~16일차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주방공사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17~19일차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도배공사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20~22일차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바닥공사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23~25일차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조명공사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26~26일차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준공청소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27~28일차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문·중문공사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29~30일차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총 공사기간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약 30일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공휴일·현장여건 제외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A27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468880"/>
            <a:ext cx="10698480" cy="9144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Pretendard"/>
              </a:rPr>
              <a:t>강산건축디자인</a:t>
            </a:r>
          </a:p>
        </p:txBody>
      </p:sp>
      <p:sp>
        <p:nvSpPr>
          <p:cNvPr id="4" name="Rectangle 3"/>
          <p:cNvSpPr/>
          <p:nvPr/>
        </p:nvSpPr>
        <p:spPr>
          <a:xfrm>
            <a:off x="749808" y="3474720"/>
            <a:ext cx="2560320" cy="27432"/>
          </a:xfrm>
          <a:prstGeom prst="rect">
            <a:avLst/>
          </a:prstGeom>
          <a:solidFill>
            <a:srgbClr val="B79B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3749039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CCCCCC"/>
                </a:solidFill>
                <a:latin typeface="Pretendard"/>
              </a:rPr>
              <a:t>견적 유효기간 5일 · 결제 계약10%/착수20%/중도60%/잔금10%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389120"/>
            <a:ext cx="10698480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Pretendard"/>
              </a:rPr>
              <a:t>본 견적은 현장 실측 후 실제 금액과 상이할 수 있습니다.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5120640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1100" b="1">
                <a:solidFill>
                  <a:srgbClr val="B79B79"/>
                </a:solidFill>
                <a:latin typeface="Consolas"/>
              </a:rPr>
              <a:t>대표 </a:t>
            </a:r>
            <a:r>
              <a:rPr sz="1100">
                <a:solidFill>
                  <a:srgbClr val="CCCCCC"/>
                </a:solidFill>
                <a:latin typeface="Pretendard"/>
              </a:rPr>
              <a:t>권민재    </a:t>
            </a:r>
            <a:r>
              <a:rPr sz="1100" b="1">
                <a:solidFill>
                  <a:srgbClr val="B79B79"/>
                </a:solidFill>
                <a:latin typeface="Consolas"/>
              </a:rPr>
              <a:t>사업자 </a:t>
            </a:r>
            <a:r>
              <a:rPr sz="1100">
                <a:solidFill>
                  <a:srgbClr val="CCCCCC"/>
                </a:solidFill>
                <a:latin typeface="Pretendard"/>
              </a:rPr>
              <a:t>418-34-01340    </a:t>
            </a:r>
            <a:r>
              <a:rPr sz="1100" b="1">
                <a:solidFill>
                  <a:srgbClr val="B79B79"/>
                </a:solidFill>
                <a:latin typeface="Consolas"/>
              </a:rPr>
              <a:t>연락처 </a:t>
            </a:r>
            <a:r>
              <a:rPr sz="1100">
                <a:solidFill>
                  <a:srgbClr val="CCCCCC"/>
                </a:solidFill>
                <a:latin typeface="Pretendard"/>
              </a:rPr>
              <a:t>010-8089-2411    </a:t>
            </a:r>
            <a:r>
              <a:rPr sz="1100" b="1">
                <a:solidFill>
                  <a:srgbClr val="B79B79"/>
                </a:solidFill>
                <a:latin typeface="Consolas"/>
              </a:rPr>
              <a:t>입금 </a:t>
            </a:r>
            <a:r>
              <a:rPr sz="1100">
                <a:solidFill>
                  <a:srgbClr val="CCCCCC"/>
                </a:solidFill>
                <a:latin typeface="Pretendard"/>
              </a:rPr>
              <a:t>농협은행 권민재 302-1782-9115-01    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