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3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solidFill>
            <a:srgbClr val="2B2B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60000" y="250000"/>
            <a:ext cx="6000000" cy="7000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r>
              <a:rPr sz="2400" b="1">
                <a:solidFill>
                  <a:srgbClr val="FFFFFF"/>
                </a:solidFill>
                <a:latin typeface="Pretendard"/>
              </a:rPr>
              <a:t>강산건축디자인</a:t>
            </a:r>
          </a:p>
          <a:p>
            <a:r>
              <a:rPr sz="1100" b="0">
                <a:solidFill>
                  <a:srgbClr val="CFC8BD"/>
                </a:solidFill>
                <a:latin typeface="Pretendard"/>
              </a:rPr>
              <a:t>건설업 · 실내인테리어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800000" y="330000"/>
            <a:ext cx="2800000" cy="5000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r"/>
            <a:r>
              <a:rPr sz="1800" b="1">
                <a:solidFill>
                  <a:srgbClr val="C9A57B"/>
                </a:solidFill>
                <a:latin typeface="Pretendard"/>
              </a:rPr>
              <a:t>QUOTATION</a:t>
            </a:r>
          </a:p>
          <a:p>
            <a:pPr algn="r"/>
            <a:r>
              <a:rPr sz="1000" b="0">
                <a:solidFill>
                  <a:srgbClr val="CFC8BD"/>
                </a:solidFill>
                <a:latin typeface="Pretendard"/>
              </a:rPr>
              <a:t>2026.06.01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60000" y="1350000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C9A57B"/>
                </a:solidFill>
                <a:latin typeface="Consolas"/>
              </a:rPr>
              <a:t>ESTIMATE FOR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0000" y="1770000"/>
            <a:ext cx="5200000" cy="8000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r>
              <a:rPr sz="1600" b="1">
                <a:solidFill>
                  <a:srgbClr val="2B2B2B"/>
                </a:solidFill>
                <a:latin typeface="Pretendard"/>
              </a:rPr>
              <a:t>고객</a:t>
            </a:r>
          </a:p>
          <a:p>
            <a:r>
              <a:rPr sz="1200" b="0">
                <a:solidFill>
                  <a:srgbClr val="A8A39C"/>
                </a:solidFill>
                <a:latin typeface="Pretendard"/>
              </a:rPr>
              <a:t>34평 아파트 인테리어 리모델링 (철거~가구 전체)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0000" y="2700000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C9A57B"/>
                </a:solidFill>
                <a:latin typeface="Consolas"/>
              </a:rPr>
              <a:t>COST BREAKDOWN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0000" y="3180000"/>
            <a:ext cx="1800000" cy="360000"/>
          </a:xfrm>
          <a:prstGeom prst="rect">
            <a:avLst/>
          </a:prstGeom>
          <a:noFill/>
        </p:spPr>
        <p:txBody>
          <a:bodyPr wrap="square" lIns="45720" rIns="45720" anchor="ctr">
            <a:noAutofit/>
          </a:bodyPr>
          <a:lstStyle/>
          <a:p>
            <a:r>
              <a:rPr sz="1100" b="0">
                <a:solidFill>
                  <a:srgbClr val="2B2B2B"/>
                </a:solidFill>
                <a:latin typeface="Pretendard"/>
              </a:rPr>
              <a:t>철거공사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450000" y="3240000"/>
            <a:ext cx="3833333" cy="230000"/>
          </a:xfrm>
          <a:prstGeom prst="roundRect">
            <a:avLst/>
          </a:prstGeom>
          <a:solidFill>
            <a:srgbClr val="C9A5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650000" y="3180000"/>
            <a:ext cx="1000000" cy="360000"/>
          </a:xfrm>
          <a:prstGeom prst="rect">
            <a:avLst/>
          </a:prstGeom>
          <a:noFill/>
        </p:spPr>
        <p:txBody>
          <a:bodyPr wrap="square" lIns="45720" rIns="45720" anchor="ctr">
            <a:noAutofit/>
          </a:bodyPr>
          <a:lstStyle/>
          <a:p>
            <a:pPr algn="r"/>
            <a:r>
              <a:rPr sz="1100" b="1">
                <a:solidFill>
                  <a:srgbClr val="2B2B2B"/>
                </a:solidFill>
                <a:latin typeface="Pretendard"/>
              </a:rPr>
              <a:t>4,600,000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60000" y="3540000"/>
            <a:ext cx="1800000" cy="360000"/>
          </a:xfrm>
          <a:prstGeom prst="rect">
            <a:avLst/>
          </a:prstGeom>
          <a:noFill/>
        </p:spPr>
        <p:txBody>
          <a:bodyPr wrap="square" lIns="45720" rIns="45720" anchor="ctr">
            <a:noAutofit/>
          </a:bodyPr>
          <a:lstStyle/>
          <a:p>
            <a:r>
              <a:rPr sz="1100" b="0">
                <a:solidFill>
                  <a:srgbClr val="2B2B2B"/>
                </a:solidFill>
                <a:latin typeface="Pretendard"/>
              </a:rPr>
              <a:t>목공공사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2450000" y="3600000"/>
            <a:ext cx="4583333" cy="230000"/>
          </a:xfrm>
          <a:prstGeom prst="roundRect">
            <a:avLst/>
          </a:prstGeom>
          <a:solidFill>
            <a:srgbClr val="C9A5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650000" y="3540000"/>
            <a:ext cx="1000000" cy="360000"/>
          </a:xfrm>
          <a:prstGeom prst="rect">
            <a:avLst/>
          </a:prstGeom>
          <a:noFill/>
        </p:spPr>
        <p:txBody>
          <a:bodyPr wrap="square" lIns="45720" rIns="45720" anchor="ctr">
            <a:noAutofit/>
          </a:bodyPr>
          <a:lstStyle/>
          <a:p>
            <a:pPr algn="r"/>
            <a:r>
              <a:rPr sz="1100" b="1">
                <a:solidFill>
                  <a:srgbClr val="2B2B2B"/>
                </a:solidFill>
                <a:latin typeface="Pretendard"/>
              </a:rPr>
              <a:t>5,500,000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60000" y="3900000"/>
            <a:ext cx="1800000" cy="360000"/>
          </a:xfrm>
          <a:prstGeom prst="rect">
            <a:avLst/>
          </a:prstGeom>
          <a:noFill/>
        </p:spPr>
        <p:txBody>
          <a:bodyPr wrap="square" lIns="45720" rIns="45720" anchor="ctr">
            <a:noAutofit/>
          </a:bodyPr>
          <a:lstStyle/>
          <a:p>
            <a:r>
              <a:rPr sz="1100" b="0">
                <a:solidFill>
                  <a:srgbClr val="2B2B2B"/>
                </a:solidFill>
                <a:latin typeface="Pretendard"/>
              </a:rPr>
              <a:t>도배·도장공사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2450000" y="3960000"/>
            <a:ext cx="3987500" cy="230000"/>
          </a:xfrm>
          <a:prstGeom prst="roundRect">
            <a:avLst/>
          </a:prstGeom>
          <a:solidFill>
            <a:srgbClr val="C9A5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650000" y="3900000"/>
            <a:ext cx="1000000" cy="360000"/>
          </a:xfrm>
          <a:prstGeom prst="rect">
            <a:avLst/>
          </a:prstGeom>
          <a:noFill/>
        </p:spPr>
        <p:txBody>
          <a:bodyPr wrap="square" lIns="45720" rIns="45720" anchor="ctr">
            <a:noAutofit/>
          </a:bodyPr>
          <a:lstStyle/>
          <a:p>
            <a:pPr algn="r"/>
            <a:r>
              <a:rPr sz="1100" b="1">
                <a:solidFill>
                  <a:srgbClr val="2B2B2B"/>
                </a:solidFill>
                <a:latin typeface="Pretendard"/>
              </a:rPr>
              <a:t>4,785,000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60000" y="4260000"/>
            <a:ext cx="1800000" cy="360000"/>
          </a:xfrm>
          <a:prstGeom prst="rect">
            <a:avLst/>
          </a:prstGeom>
          <a:noFill/>
        </p:spPr>
        <p:txBody>
          <a:bodyPr wrap="square" lIns="45720" rIns="45720" anchor="ctr">
            <a:noAutofit/>
          </a:bodyPr>
          <a:lstStyle/>
          <a:p>
            <a:r>
              <a:rPr sz="1100" b="0">
                <a:solidFill>
                  <a:srgbClr val="2B2B2B"/>
                </a:solidFill>
                <a:latin typeface="Pretendard"/>
              </a:rPr>
              <a:t>바닥공사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2450000" y="4320000"/>
            <a:ext cx="3500000" cy="230000"/>
          </a:xfrm>
          <a:prstGeom prst="roundRect">
            <a:avLst/>
          </a:prstGeom>
          <a:solidFill>
            <a:srgbClr val="C9A5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650000" y="4260000"/>
            <a:ext cx="1000000" cy="360000"/>
          </a:xfrm>
          <a:prstGeom prst="rect">
            <a:avLst/>
          </a:prstGeom>
          <a:noFill/>
        </p:spPr>
        <p:txBody>
          <a:bodyPr wrap="square" lIns="45720" rIns="45720" anchor="ctr">
            <a:noAutofit/>
          </a:bodyPr>
          <a:lstStyle/>
          <a:p>
            <a:pPr algn="r"/>
            <a:r>
              <a:rPr sz="1100" b="1">
                <a:solidFill>
                  <a:srgbClr val="2B2B2B"/>
                </a:solidFill>
                <a:latin typeface="Pretendard"/>
              </a:rPr>
              <a:t>4,200,000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60000" y="4620000"/>
            <a:ext cx="1800000" cy="360000"/>
          </a:xfrm>
          <a:prstGeom prst="rect">
            <a:avLst/>
          </a:prstGeom>
          <a:noFill/>
        </p:spPr>
        <p:txBody>
          <a:bodyPr wrap="square" lIns="45720" rIns="45720" anchor="ctr">
            <a:noAutofit/>
          </a:bodyPr>
          <a:lstStyle/>
          <a:p>
            <a:r>
              <a:rPr sz="1100" b="0">
                <a:solidFill>
                  <a:srgbClr val="2B2B2B"/>
                </a:solidFill>
                <a:latin typeface="Pretendard"/>
              </a:rPr>
              <a:t>욕실공사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2450000" y="4680000"/>
            <a:ext cx="5000000" cy="230000"/>
          </a:xfrm>
          <a:prstGeom prst="roundRect">
            <a:avLst/>
          </a:prstGeom>
          <a:solidFill>
            <a:srgbClr val="C9A5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650000" y="4620000"/>
            <a:ext cx="1000000" cy="360000"/>
          </a:xfrm>
          <a:prstGeom prst="rect">
            <a:avLst/>
          </a:prstGeom>
          <a:noFill/>
        </p:spPr>
        <p:txBody>
          <a:bodyPr wrap="square" lIns="45720" rIns="45720" anchor="ctr">
            <a:noAutofit/>
          </a:bodyPr>
          <a:lstStyle/>
          <a:p>
            <a:pPr algn="r"/>
            <a:r>
              <a:rPr sz="1100" b="1">
                <a:solidFill>
                  <a:srgbClr val="2B2B2B"/>
                </a:solidFill>
                <a:latin typeface="Pretendard"/>
              </a:rPr>
              <a:t>6,000,000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60000" y="4980000"/>
            <a:ext cx="1800000" cy="360000"/>
          </a:xfrm>
          <a:prstGeom prst="rect">
            <a:avLst/>
          </a:prstGeom>
          <a:noFill/>
        </p:spPr>
        <p:txBody>
          <a:bodyPr wrap="square" lIns="45720" rIns="45720" anchor="ctr">
            <a:noAutofit/>
          </a:bodyPr>
          <a:lstStyle/>
          <a:p>
            <a:r>
              <a:rPr sz="1100" b="0">
                <a:solidFill>
                  <a:srgbClr val="2B2B2B"/>
                </a:solidFill>
                <a:latin typeface="Pretendard"/>
              </a:rPr>
              <a:t>주방공사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2450000" y="5040000"/>
            <a:ext cx="3750000" cy="230000"/>
          </a:xfrm>
          <a:prstGeom prst="roundRect">
            <a:avLst/>
          </a:prstGeom>
          <a:solidFill>
            <a:srgbClr val="C9A5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7650000" y="4980000"/>
            <a:ext cx="1000000" cy="360000"/>
          </a:xfrm>
          <a:prstGeom prst="rect">
            <a:avLst/>
          </a:prstGeom>
          <a:noFill/>
        </p:spPr>
        <p:txBody>
          <a:bodyPr wrap="square" lIns="45720" rIns="45720" anchor="ctr">
            <a:noAutofit/>
          </a:bodyPr>
          <a:lstStyle/>
          <a:p>
            <a:pPr algn="r"/>
            <a:r>
              <a:rPr sz="1100" b="1">
                <a:solidFill>
                  <a:srgbClr val="2B2B2B"/>
                </a:solidFill>
                <a:latin typeface="Pretendard"/>
              </a:rPr>
              <a:t>4,500,000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60000" y="5340000"/>
            <a:ext cx="1800000" cy="360000"/>
          </a:xfrm>
          <a:prstGeom prst="rect">
            <a:avLst/>
          </a:prstGeom>
          <a:noFill/>
        </p:spPr>
        <p:txBody>
          <a:bodyPr wrap="square" lIns="45720" rIns="45720" anchor="ctr">
            <a:noAutofit/>
          </a:bodyPr>
          <a:lstStyle/>
          <a:p>
            <a:r>
              <a:rPr sz="1100" b="0">
                <a:solidFill>
                  <a:srgbClr val="2B2B2B"/>
                </a:solidFill>
                <a:latin typeface="Pretendard"/>
              </a:rPr>
              <a:t>전기·조명공사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2450000" y="5400000"/>
            <a:ext cx="2500000" cy="230000"/>
          </a:xfrm>
          <a:prstGeom prst="roundRect">
            <a:avLst/>
          </a:prstGeom>
          <a:solidFill>
            <a:srgbClr val="C9A5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7650000" y="5340000"/>
            <a:ext cx="1000000" cy="360000"/>
          </a:xfrm>
          <a:prstGeom prst="rect">
            <a:avLst/>
          </a:prstGeom>
          <a:noFill/>
        </p:spPr>
        <p:txBody>
          <a:bodyPr wrap="square" lIns="45720" rIns="45720" anchor="ctr">
            <a:noAutofit/>
          </a:bodyPr>
          <a:lstStyle/>
          <a:p>
            <a:pPr algn="r"/>
            <a:r>
              <a:rPr sz="1100" b="1">
                <a:solidFill>
                  <a:srgbClr val="2B2B2B"/>
                </a:solidFill>
                <a:latin typeface="Pretendard"/>
              </a:rPr>
              <a:t>3,000,000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60000" y="5700000"/>
            <a:ext cx="1800000" cy="360000"/>
          </a:xfrm>
          <a:prstGeom prst="rect">
            <a:avLst/>
          </a:prstGeom>
          <a:noFill/>
        </p:spPr>
        <p:txBody>
          <a:bodyPr wrap="square" lIns="45720" rIns="45720" anchor="ctr">
            <a:noAutofit/>
          </a:bodyPr>
          <a:lstStyle/>
          <a:p>
            <a:r>
              <a:rPr sz="1100" b="0">
                <a:solidFill>
                  <a:srgbClr val="2B2B2B"/>
                </a:solidFill>
                <a:latin typeface="Pretendard"/>
              </a:rPr>
              <a:t>가구공사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2450000" y="5760000"/>
            <a:ext cx="1500000" cy="230000"/>
          </a:xfrm>
          <a:prstGeom prst="roundRect">
            <a:avLst/>
          </a:prstGeom>
          <a:solidFill>
            <a:srgbClr val="C9A5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7650000" y="5700000"/>
            <a:ext cx="1000000" cy="360000"/>
          </a:xfrm>
          <a:prstGeom prst="rect">
            <a:avLst/>
          </a:prstGeom>
          <a:noFill/>
        </p:spPr>
        <p:txBody>
          <a:bodyPr wrap="square" lIns="45720" rIns="45720" anchor="ctr">
            <a:noAutofit/>
          </a:bodyPr>
          <a:lstStyle/>
          <a:p>
            <a:pPr algn="r"/>
            <a:r>
              <a:rPr sz="1100" b="1">
                <a:solidFill>
                  <a:srgbClr val="2B2B2B"/>
                </a:solidFill>
                <a:latin typeface="Pretendard"/>
              </a:rPr>
              <a:t>1,800,000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4800000" y="5550000"/>
            <a:ext cx="3780000" cy="950000"/>
          </a:xfrm>
          <a:prstGeom prst="roundRect">
            <a:avLst/>
          </a:prstGeom>
          <a:solidFill>
            <a:srgbClr val="FAFA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5000000" y="5670000"/>
            <a:ext cx="3400000" cy="2300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r>
              <a:rPr sz="1000" b="0">
                <a:solidFill>
                  <a:srgbClr val="A8A39C"/>
                </a:solidFill>
                <a:latin typeface="Pretendard"/>
              </a:rPr>
              <a:t>공급가액   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000000" y="5670000"/>
            <a:ext cx="3400000" cy="2300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r"/>
            <a:r>
              <a:rPr sz="1000" b="0">
                <a:solidFill>
                  <a:srgbClr val="2B2B2B"/>
                </a:solidFill>
                <a:latin typeface="Pretendard"/>
              </a:rPr>
              <a:t>34,885,000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000000" y="5900000"/>
            <a:ext cx="3400000" cy="2300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r>
              <a:rPr sz="1000" b="0">
                <a:solidFill>
                  <a:srgbClr val="A8A39C"/>
                </a:solidFill>
                <a:latin typeface="Pretendard"/>
              </a:rPr>
              <a:t>관리비·잡비(15%)   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000000" y="5900000"/>
            <a:ext cx="3400000" cy="2300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r"/>
            <a:r>
              <a:rPr sz="1000" b="0">
                <a:solidFill>
                  <a:srgbClr val="2B2B2B"/>
                </a:solidFill>
                <a:latin typeface="Pretendard"/>
              </a:rPr>
              <a:t>5,232,750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000000" y="6150000"/>
            <a:ext cx="3400000" cy="3000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r>
              <a:rPr sz="1200" b="1">
                <a:solidFill>
                  <a:srgbClr val="2B2B2B"/>
                </a:solidFill>
                <a:latin typeface="Pretendard"/>
              </a:rPr>
              <a:t>합계 (VAT별도)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5000000" y="6150000"/>
            <a:ext cx="3400000" cy="3000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r"/>
            <a:r>
              <a:rPr sz="1500" b="1">
                <a:solidFill>
                  <a:srgbClr val="C9A57B"/>
                </a:solidFill>
                <a:latin typeface="Pretendard"/>
              </a:rPr>
              <a:t>₩40,117,750</a:t>
            </a:r>
          </a:p>
        </p:txBody>
      </p:sp>
      <p:sp>
        <p:nvSpPr>
          <p:cNvPr id="40" name="Rectangle 39"/>
          <p:cNvSpPr/>
          <p:nvPr/>
        </p:nvSpPr>
        <p:spPr>
          <a:xfrm>
            <a:off x="560000" y="6250000"/>
            <a:ext cx="8020000" cy="14000"/>
          </a:xfrm>
          <a:prstGeom prst="rect">
            <a:avLst/>
          </a:prstGeom>
          <a:solidFill>
            <a:srgbClr val="E2DE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560000" y="6310000"/>
            <a:ext cx="8100000" cy="5200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r>
              <a:rPr sz="800" b="0">
                <a:solidFill>
                  <a:srgbClr val="A8A39C"/>
                </a:solidFill>
                <a:latin typeface="Pretendard"/>
              </a:rPr>
              <a:t>강산건축디자인  |  대표 권민재  |  사업자 418-34-01340  |  울산 중구 서동 600, 2F 201  |  010-8089-2411</a:t>
            </a:r>
          </a:p>
          <a:p>
            <a:r>
              <a:rPr sz="800" b="0">
                <a:solidFill>
                  <a:srgbClr val="A8A39C"/>
                </a:solidFill>
                <a:latin typeface="Pretendard"/>
              </a:rPr>
              <a:t>견적 유효기간 5일  ·  결제 계약10%/착수20%/중도60%/잔금10%  ·  입금 농협은행 권민재 302-1782-9115-01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