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2400" b="1">
                <a:solidFill>
                  <a:srgbClr val="FFFFFF"/>
                </a:solidFill>
                <a:latin typeface="Pretendard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Pretendard"/>
              </a:rPr>
              <a:t>건설업 · 실내인테리어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800" b="1">
                <a:solidFill>
                  <a:srgbClr val="C9A57B"/>
                </a:solidFill>
                <a:latin typeface="Pretendard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Pretendard"/>
              </a:rPr>
              <a:t>2026.06.01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600" b="1">
                <a:solidFill>
                  <a:srgbClr val="2B2B2B"/>
                </a:solidFill>
                <a:latin typeface="Pretendard"/>
              </a:rPr>
              <a:t>고객</a:t>
            </a:r>
          </a:p>
          <a:p>
            <a:r>
              <a:rPr sz="1200" b="0">
                <a:solidFill>
                  <a:srgbClr val="A8A39C"/>
                </a:solidFill>
                <a:latin typeface="Pretendard"/>
              </a:rPr>
              <a:t>35평 아파트 리모델링 (115㎡, 표준형 중급)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000" y="2700000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0000" y="3240000"/>
            <a:ext cx="692307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900,000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바닥공사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50000" y="3600000"/>
            <a:ext cx="4711538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6,125,000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도배공사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50000" y="3960000"/>
            <a:ext cx="1211538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1,575,000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0000" y="426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목공공사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450000" y="4320000"/>
            <a:ext cx="4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50000" y="426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5,200,000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0000" y="462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도어공사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450000" y="4680000"/>
            <a:ext cx="1384615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50000" y="462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1,800,000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0000" y="498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450000" y="5040000"/>
            <a:ext cx="5000000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650000" y="498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6,500,000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0000" y="5340000"/>
            <a:ext cx="18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r>
              <a:rPr sz="1100" b="0">
                <a:solidFill>
                  <a:srgbClr val="2B2B2B"/>
                </a:solidFill>
                <a:latin typeface="Pretendard"/>
              </a:rPr>
              <a:t>주방공사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50000" y="5400000"/>
            <a:ext cx="4153846" cy="230000"/>
          </a:xfrm>
          <a:prstGeom prst="round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650000" y="5340000"/>
            <a:ext cx="1000000" cy="360000"/>
          </a:xfrm>
          <a:prstGeom prst="rect">
            <a:avLst/>
          </a:prstGeom>
          <a:noFill/>
        </p:spPr>
        <p:txBody>
          <a:bodyPr wrap="square" lIns="45720" rIns="45720" anchor="ctr">
            <a:noAutofit/>
          </a:bodyPr>
          <a:lstStyle/>
          <a:p>
            <a:pPr algn="r"/>
            <a:r>
              <a:rPr sz="1100" b="1">
                <a:solidFill>
                  <a:srgbClr val="2B2B2B"/>
                </a:solidFill>
                <a:latin typeface="Pretendard"/>
              </a:rPr>
              <a:t>5,400,000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AF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공급가액 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27,500,000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000" b="0">
                <a:solidFill>
                  <a:srgbClr val="A8A39C"/>
                </a:solidFill>
                <a:latin typeface="Pretendard"/>
              </a:rPr>
              <a:t>관리비·잡비(15%)  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000" b="0">
                <a:solidFill>
                  <a:srgbClr val="2B2B2B"/>
                </a:solidFill>
                <a:latin typeface="Pretendard"/>
              </a:rPr>
              <a:t>4,125,000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200" b="1">
                <a:solidFill>
                  <a:srgbClr val="2B2B2B"/>
                </a:solidFill>
                <a:latin typeface="Pretendard"/>
              </a:rPr>
              <a:t>합계 (VAT별도)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r"/>
            <a:r>
              <a:rPr sz="1500" b="1">
                <a:solidFill>
                  <a:srgbClr val="C9A57B"/>
                </a:solidFill>
                <a:latin typeface="Pretendard"/>
              </a:rPr>
              <a:t>₩31,625,000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800" b="0">
                <a:solidFill>
                  <a:srgbClr val="A8A39C"/>
                </a:solidFill>
                <a:latin typeface="Pretendard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A8A39C"/>
                </a:solidFill>
                <a:latin typeface="Pretendard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