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37744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1">
                <a:solidFill>
                  <a:srgbClr val="B79B79"/>
                </a:solidFill>
                <a:latin typeface="Consolas"/>
              </a:rPr>
              <a:t>QUOTATION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88920"/>
            <a:ext cx="10881360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000" b="1">
                <a:solidFill>
                  <a:srgbClr val="2A2724"/>
                </a:solidFill>
                <a:latin typeface="Pretendard"/>
              </a:rPr>
              <a:t>30평 아파트 리모델링 견적 요약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840480"/>
            <a:ext cx="108813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7A736A"/>
                </a:solidFill>
                <a:latin typeface="Pretendard"/>
              </a:rPr>
              <a:t>견적 예시 · 30평 아파트 리모델링 (욕실2·주방·도배·바닥, 중급 기준)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12648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100" b="0">
                <a:solidFill>
                  <a:srgbClr val="7A736A"/>
                </a:solidFill>
                <a:latin typeface="Consolas"/>
              </a:rPr>
              <a:t>견적 예시   2026.07.05   강산건축디자인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견적 요약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20,089,000원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소계 (직접공사비)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06824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06824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3,013,350원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06824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기업이윤·공과잡비(15%)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56448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56448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23,102,350원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56448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합계 (VAT 별도)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5212080"/>
            <a:ext cx="11274552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0">
                <a:solidFill>
                  <a:srgbClr val="7A736A"/>
                </a:solidFill>
                <a:latin typeface="Pretendard"/>
              </a:rPr>
              <a:t>본 견적은 개략 산정 금액으로, 현장 실측·자재 사양·시공 범위에 따라 실제 금액과 상이할 수 있습니다.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공정별 견적금액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철거공사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1,835,000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7,000,000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2,700,000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3,844,000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3,610,000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기타공사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1,100,000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소계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20,089,000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기업이윤·공과잡비(15%)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3,013,350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합계 (VAT 별도)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23,102,350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DETAIL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상세 견적 내역 (1/2)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092"/>
                <a:gridCol w="1879092"/>
                <a:gridCol w="1879092"/>
                <a:gridCol w="1879092"/>
                <a:gridCol w="1879092"/>
                <a:gridCol w="1879092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공사구분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세부내역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규격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수량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단가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철거공사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 전체 철거(타일·도기·방수층 포함) — 2개소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개소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1,100,000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철거공사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기존 강마루·장판 바닥재 철거+샌딩 (실사용 바닥 2…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35,000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735,000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 리모델링 — 방수·포세린타일·아메리칸스탠다드 도…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개소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7,000,000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싱크대 상하부장 교체 — 하츠 폰테210 수전·LX하…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m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2.7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2,700,000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실크 벽지 전체 도배 — LX Z:IN 또는 개나리 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82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42,000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3,444,000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주방 타일 위 방수페인트·천장 도장 마감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강마루 시공 — 동화 오리진 또는 구정 그랜드텍스처1…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160,000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3,360,000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걸레받이 교체 (MDF 도장 마감)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250,000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250,000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기타공사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폐기물 처리비 (1.5톤, 욕실2+바닥 철거분)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기타공사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현장 보양 및 승강기 양중비 (아파트 입주 보양재·비…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기타공사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마감 실리콘·코킹 처리 (욕실·주방·바닥 줄눈 마감)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소 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20,089,000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기업이윤·공과잡비(15%)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3,013,350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DETAIL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상세 견적 내역 (2/2)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768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092"/>
                <a:gridCol w="1879092"/>
                <a:gridCol w="1879092"/>
                <a:gridCol w="1879092"/>
                <a:gridCol w="1879092"/>
                <a:gridCol w="1879092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공사구분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세부내역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규격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수량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단가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합계 (VAT 별도)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23,102,350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PROCESS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시공 프로세스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011680"/>
            <a:ext cx="11274552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3000" b="1">
                <a:solidFill>
                  <a:srgbClr val="B79B79"/>
                </a:solidFill>
                <a:latin typeface="Pretendard"/>
              </a:rPr>
              <a:t>STEP BY STEP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743200"/>
            <a:ext cx="11274552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300" b="0">
                <a:solidFill>
                  <a:srgbClr val="7A736A"/>
                </a:solidFill>
                <a:latin typeface="Pretendard"/>
              </a:rPr>
              <a:t>현장 실측부터 준공 청소까지, 강산건축이 단계별로 책임 시공합니다.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철거공사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현장 실측 후 기존 구조물 철거 및 정리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44418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81578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81578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욕실공사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81578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골조·설비·목공 등 핵심 공정 진행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31636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68796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8796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주방공사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68796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타일·도배·바닥 등 마감 공정 진행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18854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56014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56014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기타공사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56014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조명·가구 설치 후 정밀 준공 청소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SCHEDULE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일정 계획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3072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8184"/>
                <a:gridCol w="3758184"/>
                <a:gridCol w="3758184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소요기간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진행 일정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철거공사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1~3일차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4일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4~7일차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8~10일차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11~13일차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14~16일차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기타공사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17~18일차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총 공사기간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약 18일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공휴일·현장여건 제외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27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468880"/>
            <a:ext cx="10698480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Pretendard"/>
              </a:rPr>
              <a:t>강산건축디자인</a:t>
            </a:r>
          </a:p>
        </p:txBody>
      </p:sp>
      <p:sp>
        <p:nvSpPr>
          <p:cNvPr id="4" name="Rectangle 3"/>
          <p:cNvSpPr/>
          <p:nvPr/>
        </p:nvSpPr>
        <p:spPr>
          <a:xfrm>
            <a:off x="749808" y="3474720"/>
            <a:ext cx="2560320" cy="27432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749039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CCCCCC"/>
                </a:solidFill>
                <a:latin typeface="Pretendard"/>
              </a:rPr>
              <a:t>견적 유효기간 5일 · 결제 계약10%/착수20%/중도60%/잔금10%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389120"/>
            <a:ext cx="10698480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retendard"/>
              </a:rPr>
              <a:t>본 견적은 현장 실측 후 실제 금액과 상이할 수 있습니다.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120640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100" b="1">
                <a:solidFill>
                  <a:srgbClr val="B79B79"/>
                </a:solidFill>
                <a:latin typeface="Consolas"/>
              </a:rPr>
              <a:t>대표 </a:t>
            </a:r>
            <a:r>
              <a:rPr sz="1100">
                <a:solidFill>
                  <a:srgbClr val="CCCCCC"/>
                </a:solidFill>
                <a:latin typeface="Pretendard"/>
              </a:rPr>
              <a:t>권민재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사업자 </a:t>
            </a:r>
            <a:r>
              <a:rPr sz="1100">
                <a:solidFill>
                  <a:srgbClr val="CCCCCC"/>
                </a:solidFill>
                <a:latin typeface="Pretendard"/>
              </a:rPr>
              <a:t>418-34-01340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연락처 </a:t>
            </a:r>
            <a:r>
              <a:rPr sz="1100">
                <a:solidFill>
                  <a:srgbClr val="CCCCCC"/>
                </a:solidFill>
                <a:latin typeface="Pretendard"/>
              </a:rPr>
              <a:t>010-8089-2411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입금 </a:t>
            </a:r>
            <a:r>
              <a:rPr sz="1100">
                <a:solidFill>
                  <a:srgbClr val="CCCCCC"/>
                </a:solidFill>
                <a:latin typeface="Pretendard"/>
              </a:rPr>
              <a:t>농협은행 권민재 302-1782-9115-01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