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modern minimal apartment white_2209513933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95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750000"/>
            <a:ext cx="9144000" cy="210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750000"/>
            <a:ext cx="150000" cy="2108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60000" y="520000"/>
            <a:ext cx="1975000" cy="38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0000" y="520000"/>
            <a:ext cx="1975000" cy="38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"/>
              </a:rPr>
              <a:t>INTERIOR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501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Noto Sans KR"/>
              </a:rPr>
              <a:t>24평_모던미니멀_제안서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5930000"/>
            <a:ext cx="65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D8D4CC"/>
                </a:solidFill>
                <a:latin typeface="Noto Sans KR"/>
              </a:rPr>
              <a:t>24평 아파트 모던 미니멀 인테리어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6138000"/>
            <a:ext cx="79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C7A4E"/>
                </a:solidFill>
                <a:latin typeface="Noto Sans KR"/>
              </a:rPr>
              <a:t>CLIENT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고객    </a:t>
            </a:r>
            <a:r>
              <a:rPr sz="1000" b="1">
                <a:solidFill>
                  <a:srgbClr val="9C7A4E"/>
                </a:solidFill>
                <a:latin typeface="Noto Sans KR"/>
              </a:rPr>
              <a:t>DATE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2026. 05    </a:t>
            </a:r>
            <a:r>
              <a:rPr sz="1000" b="1">
                <a:solidFill>
                  <a:srgbClr val="FFFFFF"/>
                </a:solidFill>
                <a:latin typeface="Noto Sans KR"/>
              </a:rPr>
              <a:t>  Design Studio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PROJECT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프로젝트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2A2724"/>
                </a:solidFill>
                <a:latin typeface="Noto Sans KR"/>
              </a:rPr>
              <a:t>"Quiet Luxury in White Space"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Noto Sans KR"/>
              </a:rPr>
              <a:t>무채색 베이스에 따뜻한 우드 톤을 더해 절제된 정돈감과 부드러운 안락함을 동시에 구현하는 도심형 미니멀 주거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24평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전용면적 (59㎡)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8개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전체 공사범위 공종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중급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권장 자재 등급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5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4,200만원~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예상 공사비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69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69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SPACE PLANNING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공간 설계 컨셉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2A2724"/>
                </a:solidFill>
                <a:latin typeface="Noto Sans KR"/>
              </a:rPr>
              <a:t>공간 </a:t>
            </a:r>
            <a:r>
              <a:rPr sz="3200" b="1">
                <a:solidFill>
                  <a:srgbClr val="9C7A4E"/>
                </a:solidFill>
                <a:latin typeface="Noto Sans KR"/>
              </a:rPr>
              <a:t>설계 컨셉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0000" y="2630000"/>
            <a:ext cx="2493333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60000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0000" y="289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0000" y="355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Noto Sans KR"/>
              </a:rPr>
              <a:t>LDK 통합 개방형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050000"/>
            <a:ext cx="2033333" cy="21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거실·주방·식당을 일체형으로 구성해 시각적 개방감 극대화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33333" y="2630000"/>
            <a:ext cx="2493333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593333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93333" y="289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93333" y="355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Noto Sans KR"/>
              </a:rPr>
              <a:t>동선 분리 설계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93333" y="4050000"/>
            <a:ext cx="2033333" cy="21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공용 동선과 개인 동선을 명확히 분리, 프라이버시 확보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66666" y="2630000"/>
            <a:ext cx="2493333" cy="362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326666" y="2890000"/>
            <a:ext cx="520000" cy="520000"/>
          </a:xfrm>
          <a:prstGeom prst="ellipse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26666" y="289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26666" y="355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Noto Sans KR"/>
              </a:rPr>
              <a:t>풀-하이트 수납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6666" y="4050000"/>
            <a:ext cx="2033333" cy="21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모든 수납은 벽면 일체형 천장고 붙박이로 시각적 노이즈 제거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REFERENCE IMAGES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공간별 레퍼런스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living_room_white_gray_wo_20260531_220451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2520000" cy="3400000"/>
          </a:xfrm>
          <a:prstGeom prst="rect">
            <a:avLst/>
          </a:prstGeom>
        </p:spPr>
      </p:pic>
      <p:pic>
        <p:nvPicPr>
          <p:cNvPr id="7" name="Picture 6" descr="modern_minimal_kitchen_white_gray_interi_20260531_220453_01_pixaba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830000"/>
            <a:ext cx="2520000" cy="3400000"/>
          </a:xfrm>
          <a:prstGeom prst="rect">
            <a:avLst/>
          </a:prstGeom>
        </p:spPr>
      </p:pic>
      <p:pic>
        <p:nvPicPr>
          <p:cNvPr id="8" name="Picture 7" descr="modern_minimal_living_room_white_gray_wo_20260531_220451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000" y="183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COLOR SCHEME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컬러 스킴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00000" y="1830000"/>
            <a:ext cx="1855000" cy="2600000"/>
          </a:xfrm>
          <a:prstGeom prst="roundRect">
            <a:avLst/>
          </a:prstGeom>
          <a:solidFill>
            <a:srgbClr val="F5F3EE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00000" y="288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60%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455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00000" y="467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Soft White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0000" y="505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#F5F3EE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33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벽·천장 기본 베이스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35000" y="1830000"/>
            <a:ext cx="1855000" cy="2600000"/>
          </a:xfrm>
          <a:prstGeom prst="roundRect">
            <a:avLst/>
          </a:prstGeom>
          <a:solidFill>
            <a:srgbClr val="C9A57B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35000" y="288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20%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35000" y="455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635000" y="467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Warm Oak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35000" y="505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#C9A57B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35000" y="533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바닥재·주방·우드 포인트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70000" y="1830000"/>
            <a:ext cx="1855000" cy="2600000"/>
          </a:xfrm>
          <a:prstGeom prst="roundRect">
            <a:avLst/>
          </a:prstGeom>
          <a:solidFill>
            <a:srgbClr val="A8A39C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70000" y="288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10%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670000" y="455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70000" y="467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Pebble Gray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70000" y="505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#A8A39C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70000" y="533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패브릭·러그·보조 마감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705000" y="1830000"/>
            <a:ext cx="1855000" cy="2600000"/>
          </a:xfrm>
          <a:prstGeom prst="roundRect">
            <a:avLst/>
          </a:prstGeom>
          <a:solidFill>
            <a:srgbClr val="2B2B2B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05000" y="288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KR"/>
              </a:rPr>
              <a:t>10%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705000" y="455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705000" y="467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Charcoal Black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05000" y="505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#2B2B2B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05000" y="533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조명·손잡이·가전 포인트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216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216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FINISHING MATERIALS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마감재 제안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apartment_interior_open_p_20260531_220502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바닥 — 강마루 와이드 플랭크 (1200×190mm, 내추럴 오크 톤)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벽 — 실크 벽지 Soft White + 포인트 무광 도장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주방 — 매트 화이트+오크 핸들리스 도어, 엔지니어드 스톤 상판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욕실 — 포세린 무광 타일 300×600mm, 매트 블랙 수전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문 — 히든도어 또는 9피트 도어, 전 실 통일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COST ESTIMATE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공사비 요약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4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공사 항목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주요 내용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예상 금액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철거 공사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기존 마감재·설비 철거 및 폐기물 처리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386만원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목공 공사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벽체·천장 석고보드 목작업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336만원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도배·도장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 벽지 전체 + 포인트 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228만원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바닥 공사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와이드 플랭크 (20평)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350만원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주방 공사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싱크대 상하부 교체 (3m)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300만원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욕실 공사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욕실 전체 리모델링 2개소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650만원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전기·조명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배선·콘센트·LED 조명 기구 일체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415만원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가구·붙박이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드레스룸·붙박이장 제작설치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450만원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기타 (도어·필름·청소 등)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방문 교체·필름 랩핑·준공청소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305만원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관리비 (15%)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현장 관리·운영비 포함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543만원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합 계 (VAT 별도)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※ 현장 실측 후 확정 견적 별도 제공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약 3,963만원~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226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226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FURNITURE &amp; LIGHTING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가구·조명 계획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living_room_white_gray_wo_20260531_220451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거실 — 그레이 패브릭 로우 소파 + 오크 라운드 테이블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TV벽 — 매립형 로우보이 (H400mm 이하), 화이트+오크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안방 — 패브릭 헤드보드 퀸 침대 + 핸들리스 협탁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조명 — 전 공간 3000K 다운라이트 + 간접 LED + 블랙 펜던트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디머 — 전 공간 조광 스위치 적용, 시간대별 분위기 연출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Noto Sans KR"/>
              </a:rPr>
              <a:t>함께 만들어가는
당신만의 공간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CCCCCC"/>
                </a:solidFill>
                <a:latin typeface="Noto Sans KR"/>
              </a:rPr>
              <a:t>본 제안서는 예비 기획안이며, 현장 실측 후 정확한 설계·견적이 제공됩니다.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Noto Sans KR"/>
              </a:rPr>
              <a:t>Design Studio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9C7A4E"/>
                </a:solidFill>
                <a:latin typeface="Noto Sans KR"/>
              </a:rPr>
              <a:t>MAIL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mpu00115@gmail.com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