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1">
                <a:solidFill>
                  <a:srgbClr val="B79B79"/>
                </a:solidFill>
                <a:latin typeface="Consolas"/>
              </a:rPr>
              <a:t>QUOTATION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788920"/>
            <a:ext cx="10881360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000" b="1">
                <a:solidFill>
                  <a:srgbClr val="2A2724"/>
                </a:solidFill>
                <a:latin typeface="Pretendard"/>
              </a:rPr>
              <a:t>신점타로 상담소 견적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840480"/>
            <a:ext cx="108813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7A736A"/>
                </a:solidFill>
                <a:latin typeface="Pretendard"/>
              </a:rPr>
              <a:t>고객 · 목공·벽체·파티션 + 외부 간판·사인 (약 40㎡, 12평)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126480"/>
            <a:ext cx="10881360" cy="3657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100" b="0">
                <a:solidFill>
                  <a:srgbClr val="7A736A"/>
                </a:solidFill>
                <a:latin typeface="Consolas"/>
              </a:rPr>
              <a:t>고객   2026.06.09   강산건축디자인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견적 요약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5,536,000원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소계 (직접공사비)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06824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306824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830,400원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06824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기업이윤·공과잡비(15%)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286000"/>
            <a:ext cx="3575304" cy="182880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156448" y="2606040"/>
            <a:ext cx="3575304" cy="82296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3200" b="1">
                <a:solidFill>
                  <a:srgbClr val="B79B79"/>
                </a:solidFill>
                <a:latin typeface="Pretendard"/>
              </a:rPr>
              <a:t>6,366,400원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56448" y="3474720"/>
            <a:ext cx="3575304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200" b="0">
                <a:solidFill>
                  <a:srgbClr val="7A736A"/>
                </a:solidFill>
                <a:latin typeface="Pretendard"/>
              </a:rPr>
              <a:t>합계 (VAT 별도)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5212080"/>
            <a:ext cx="11274552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ctr"/>
            <a:r>
              <a:rPr sz="1300" b="0">
                <a:solidFill>
                  <a:srgbClr val="7A736A"/>
                </a:solidFill>
                <a:latin typeface="Pretendard"/>
              </a:rPr>
              <a:t>본 견적은 개략 산정 금액으로, 현장 실측·자재 사양·시공 범위에 따라 실제 금액과 상이할 수 있습니다.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COST BREAKDOWN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공정별 견적금액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3456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7276"/>
                <a:gridCol w="5637276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목공·경량철골공사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2,796,000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도어·문틀공사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도장·마감공사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210,000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간판·사인공사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1,530,000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마무리·청소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200,000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소계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5,536,000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830,400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6,366,400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DETAIL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상세 견적 내역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092"/>
                <a:gridCol w="1879092"/>
                <a:gridCol w="1879092"/>
                <a:gridCol w="1879092"/>
                <a:gridCol w="1879092"/>
                <a:gridCol w="1879092"/>
              </a:tblGrid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공사구분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세부내역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규격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수량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단가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Pretendard"/>
                        </a:rPr>
                        <a:t>금액(원)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목공·경량철골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LGS 64mm 경량철골 스터드 칸막이 벽체 — 석고…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m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45,000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540,000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목공·경량철골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석고보드 단면 마감 — 대기실 측 기존 벽체 면 마감…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12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52,000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624,000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목공·경량철골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런너·M-Bar·앙카 등 경량철골 부자재 일식 (칸막…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도어·문틀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ABS 도어 — 상담실 출입문 1개소 (문틀+힌지+도…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420,000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도어·문틀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ABS 도어 — 탈의실 출입문 1개소 (문틀+힌지 포…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개소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도장·마감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칸막이 벽면 수성페인트 도장 — 신설 파티션 양면 초…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㎡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30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7,000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210,000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A형 스탠드 입간판 — 현수막 거치대 타입, 철제 프…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180,000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채널레터 돌출간판 — 아크릴 돌출 사인, 가로 약 1…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1,200,000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간판·사인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간판 허가·신고 대행 — 옥외광고물 신고 행정 대행 …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150,000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마무리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현장 청소·폐기물 처리 — 공사 후 청소 및 소량 폐…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식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200,000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소 계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5,536,000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06977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기업이윤·공과잡비(15%)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830,400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06979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합계 (VAT 별도)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/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000">
                          <a:solidFill>
                            <a:srgbClr val="2A2724"/>
                          </a:solidFill>
                          <a:latin typeface="Pretendard"/>
                        </a:rPr>
                        <a:t>6,366,400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PROCESS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시공 프로세스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11680"/>
            <a:ext cx="11274552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3000" b="1">
                <a:solidFill>
                  <a:srgbClr val="B79B79"/>
                </a:solidFill>
                <a:latin typeface="Pretendard"/>
              </a:rPr>
              <a:t>STEP BY STEP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743200"/>
            <a:ext cx="11274552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300" b="0">
                <a:solidFill>
                  <a:srgbClr val="7A736A"/>
                </a:solidFill>
                <a:latin typeface="Pretendard"/>
              </a:rPr>
              <a:t>현장 실측부터 준공 청소까지, 강산건축이 단계별로 책임 시공합니다.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목공·경량철골공사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현장 실측 후 기존 구조물 철거 및 정리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344418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81578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81578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도장·마감공사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81578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골조·설비·목공 등 핵심 공정 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31636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8796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68796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마무리·청소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68796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타일·도배·바닥 등 마감 공정 진행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8854" y="3200400"/>
            <a:ext cx="2612898" cy="2560320"/>
          </a:xfrm>
          <a:prstGeom prst="roundRect">
            <a:avLst/>
          </a:prstGeom>
          <a:solidFill>
            <a:srgbClr val="F2ECE3"/>
          </a:solidFill>
          <a:ln w="9525">
            <a:solidFill>
              <a:srgbClr val="E4DCD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56014" y="3383280"/>
            <a:ext cx="82296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200" b="1">
                <a:solidFill>
                  <a:srgbClr val="B79B79"/>
                </a:solidFill>
                <a:latin typeface="Consolas"/>
              </a:rPr>
              <a:t>04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56014" y="3977640"/>
            <a:ext cx="2338578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1">
                <a:solidFill>
                  <a:srgbClr val="2A2724"/>
                </a:solidFill>
                <a:latin typeface="Pretendard"/>
              </a:rPr>
              <a:t>간판·사인공사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6014" y="4526280"/>
            <a:ext cx="2338578" cy="109728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200" b="0">
                <a:solidFill>
                  <a:srgbClr val="7A736A"/>
                </a:solidFill>
                <a:latin typeface="Pretendard"/>
              </a:rPr>
              <a:t>조명·가구 설치 후 정밀 준공 청소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8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84048"/>
            <a:ext cx="4572000" cy="292608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000" b="1">
                <a:solidFill>
                  <a:srgbClr val="B79B79"/>
                </a:solidFill>
                <a:latin typeface="Consolas"/>
              </a:rPr>
              <a:t>SCHEDULE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96012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2600" b="1">
                <a:solidFill>
                  <a:srgbClr val="2A2724"/>
                </a:solidFill>
                <a:latin typeface="Pretendard"/>
              </a:rPr>
              <a:t>일정 계획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2103120"/>
          <a:ext cx="11274552" cy="26883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184"/>
                <a:gridCol w="3758184"/>
                <a:gridCol w="3758184"/>
              </a:tblGrid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공정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소요기간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Pretendard"/>
                        </a:rPr>
                        <a:t>진행 일정</a:t>
                      </a:r>
                    </a:p>
                  </a:txBody>
                  <a:tcPr>
                    <a:solidFill>
                      <a:srgbClr val="B79B79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목공·경량철골공사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7일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1~7일차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도장·마감공사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8~9일차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마무리·청소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10~10일차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도어·문틀공사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11~12일차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간판·사인공사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2일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13~14일차</a:t>
                      </a:r>
                    </a:p>
                  </a:txBody>
                  <a:tcPr>
                    <a:solidFill>
                      <a:srgbClr val="F2ECE3"/>
                    </a:solidFill>
                  </a:tcPr>
                </a:tc>
              </a:tr>
              <a:tr h="384048"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l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총 공사기간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약 14일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 wrap="square" lIns="45720" rIns="45720">
                      <a:noAutofit/>
                    </a:bodyPr>
                    <a:lstStyle/>
                    <a:p>
                      <a:pPr algn="ctr"/>
                      <a:r>
                        <a:rPr sz="1100">
                          <a:solidFill>
                            <a:srgbClr val="2A2724"/>
                          </a:solidFill>
                          <a:latin typeface="Pretendard"/>
                        </a:rPr>
                        <a:t>공휴일·현장여건 제외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A27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468880"/>
            <a:ext cx="10698480" cy="9144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Pretendard"/>
              </a:rPr>
              <a:t>강산건축디자인</a:t>
            </a:r>
          </a:p>
        </p:txBody>
      </p:sp>
      <p:sp>
        <p:nvSpPr>
          <p:cNvPr id="4" name="Rectangle 3"/>
          <p:cNvSpPr/>
          <p:nvPr/>
        </p:nvSpPr>
        <p:spPr>
          <a:xfrm>
            <a:off x="749808" y="3474720"/>
            <a:ext cx="2560320" cy="27432"/>
          </a:xfrm>
          <a:prstGeom prst="rect">
            <a:avLst/>
          </a:prstGeom>
          <a:solidFill>
            <a:srgbClr val="B79B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749039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600" b="0">
                <a:solidFill>
                  <a:srgbClr val="CCCCCC"/>
                </a:solidFill>
                <a:latin typeface="Pretendard"/>
              </a:rPr>
              <a:t>견적 유효기간 5일 · 결제 계약10%/착수20%/중도60%/잔금10%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389120"/>
            <a:ext cx="10698480" cy="45720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Pretendard"/>
              </a:rPr>
              <a:t>본 견적은 현장 실측 후 실제 금액과 상이할 수 있습니다.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120640"/>
            <a:ext cx="10698480" cy="548640"/>
          </a:xfrm>
          <a:prstGeom prst="rect">
            <a:avLst/>
          </a:prstGeom>
          <a:noFill/>
        </p:spPr>
        <p:txBody>
          <a:bodyPr wrap="square" lIns="45720" rIns="45720">
            <a:noAutofit/>
          </a:bodyPr>
          <a:lstStyle/>
          <a:p>
            <a:r>
              <a:rPr sz="1100" b="1">
                <a:solidFill>
                  <a:srgbClr val="B79B79"/>
                </a:solidFill>
                <a:latin typeface="Consolas"/>
              </a:rPr>
              <a:t>대표 </a:t>
            </a:r>
            <a:r>
              <a:rPr sz="1100">
                <a:solidFill>
                  <a:srgbClr val="CCCCCC"/>
                </a:solidFill>
                <a:latin typeface="Pretendard"/>
              </a:rPr>
              <a:t>권민재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사업자 </a:t>
            </a:r>
            <a:r>
              <a:rPr sz="1100">
                <a:solidFill>
                  <a:srgbClr val="CCCCCC"/>
                </a:solidFill>
                <a:latin typeface="Pretendard"/>
              </a:rPr>
              <a:t>418-34-01340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연락처 </a:t>
            </a:r>
            <a:r>
              <a:rPr sz="1100">
                <a:solidFill>
                  <a:srgbClr val="CCCCCC"/>
                </a:solidFill>
                <a:latin typeface="Pretendard"/>
              </a:rPr>
              <a:t>010-8089-2411    </a:t>
            </a:r>
            <a:r>
              <a:rPr sz="1100" b="1">
                <a:solidFill>
                  <a:srgbClr val="B79B79"/>
                </a:solidFill>
                <a:latin typeface="Consolas"/>
              </a:rPr>
              <a:t>입금 </a:t>
            </a:r>
            <a:r>
              <a:rPr sz="1100">
                <a:solidFill>
                  <a:srgbClr val="CCCCCC"/>
                </a:solidFill>
                <a:latin typeface="Pretendard"/>
              </a:rPr>
              <a:t>농협은행 권민재 302-1782-9115-01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777240"/>
            <a:ext cx="11274552" cy="9144"/>
          </a:xfrm>
          <a:prstGeom prst="rect">
            <a:avLst/>
          </a:prstGeom>
          <a:solidFill>
            <a:srgbClr val="E4DCD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1200" y="365760"/>
            <a:ext cx="2130552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>
                <a:solidFill>
                  <a:srgbClr val="7A736A"/>
                </a:solidFill>
                <a:latin typeface="Arial"/>
              </a:defRPr>
            </a:pPr>
            <a:r>
              <a:t>SYS_CTX // AGENT_DRW_V2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