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1150000"/>
          </a:xfrm>
          <a:prstGeom prst="rect">
            <a:avLst/>
          </a:prstGeom>
          <a:solidFill>
            <a:srgbClr val="2A27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0000" y="250000"/>
            <a:ext cx="600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400" b="1">
                <a:solidFill>
                  <a:srgbClr val="FFFFFF"/>
                </a:solidFill>
                <a:latin typeface="Noto Sans KR"/>
              </a:rPr>
              <a:t>강산건축디자인</a:t>
            </a:r>
          </a:p>
          <a:p>
            <a:r>
              <a:rPr sz="1100" b="0">
                <a:solidFill>
                  <a:srgbClr val="CFC8BD"/>
                </a:solidFill>
                <a:latin typeface="Noto Sans KR"/>
              </a:rPr>
              <a:t>건설업 · 실내인테리어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00000" y="330000"/>
            <a:ext cx="2800000" cy="5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/>
            <a:r>
              <a:rPr sz="1800" b="1">
                <a:solidFill>
                  <a:srgbClr val="9C7A4E"/>
                </a:solidFill>
                <a:latin typeface="Noto Sans KR"/>
              </a:rPr>
              <a:t>QUOTATION</a:t>
            </a:r>
          </a:p>
          <a:p>
            <a:pPr algn="r"/>
            <a:r>
              <a:rPr sz="1000" b="0">
                <a:solidFill>
                  <a:srgbClr val="CFC8BD"/>
                </a:solidFill>
                <a:latin typeface="Noto Sans KR"/>
              </a:rPr>
              <a:t>2026.06.01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0000" y="1350000"/>
            <a:ext cx="150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0000" y="1350000"/>
            <a:ext cx="150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ESTIMATE FOR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0000" y="1770000"/>
            <a:ext cx="5200000" cy="8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600" b="1">
                <a:solidFill>
                  <a:srgbClr val="2A2724"/>
                </a:solidFill>
                <a:latin typeface="Noto Sans KR"/>
              </a:rPr>
              <a:t>고객</a:t>
            </a:r>
          </a:p>
          <a:p>
            <a:r>
              <a:rPr sz="1200" b="0">
                <a:solidFill>
                  <a:srgbClr val="7A736A"/>
                </a:solidFill>
                <a:latin typeface="Noto Sans KR"/>
              </a:rPr>
              <a:t>아파트 인테리어 리모델링 (30평)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0000" y="2700000"/>
            <a:ext cx="169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60000" y="2700000"/>
            <a:ext cx="169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COST BREAKDOWN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0000" y="3180000"/>
            <a:ext cx="180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sz="1100" b="0">
                <a:solidFill>
                  <a:srgbClr val="2A2724"/>
                </a:solidFill>
                <a:latin typeface="Noto Sans KR"/>
              </a:rPr>
              <a:t>철거공사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450000" y="3240000"/>
            <a:ext cx="3500000" cy="23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50000" y="3180000"/>
            <a:ext cx="100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r"/>
            <a:r>
              <a:rPr sz="1100" b="1">
                <a:solidFill>
                  <a:srgbClr val="2A2724"/>
                </a:solidFill>
                <a:latin typeface="Noto Sans KR"/>
              </a:rPr>
              <a:t>3,500,000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0000" y="3540000"/>
            <a:ext cx="180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sz="1100" b="0">
                <a:solidFill>
                  <a:srgbClr val="2A2724"/>
                </a:solidFill>
                <a:latin typeface="Noto Sans KR"/>
              </a:rPr>
              <a:t>도배공사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450000" y="3600000"/>
            <a:ext cx="1350000" cy="23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650000" y="3540000"/>
            <a:ext cx="100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r"/>
            <a:r>
              <a:rPr sz="1100" b="1">
                <a:solidFill>
                  <a:srgbClr val="2A2724"/>
                </a:solidFill>
                <a:latin typeface="Noto Sans KR"/>
              </a:rPr>
              <a:t>1,350,000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0000" y="3900000"/>
            <a:ext cx="180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sz="1100" b="0">
                <a:solidFill>
                  <a:srgbClr val="2A2724"/>
                </a:solidFill>
                <a:latin typeface="Noto Sans KR"/>
              </a:rPr>
              <a:t>바닥공사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450000" y="3960000"/>
            <a:ext cx="4025000" cy="23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650000" y="3900000"/>
            <a:ext cx="100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r"/>
            <a:r>
              <a:rPr sz="1100" b="1">
                <a:solidFill>
                  <a:srgbClr val="2A2724"/>
                </a:solidFill>
                <a:latin typeface="Noto Sans KR"/>
              </a:rPr>
              <a:t>4,025,000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0000" y="4260000"/>
            <a:ext cx="180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sz="1100" b="0">
                <a:solidFill>
                  <a:srgbClr val="2A2724"/>
                </a:solidFill>
                <a:latin typeface="Noto Sans KR"/>
              </a:rPr>
              <a:t>욕실공사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450000" y="4320000"/>
            <a:ext cx="5000000" cy="23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650000" y="4260000"/>
            <a:ext cx="100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r"/>
            <a:r>
              <a:rPr sz="1100" b="1">
                <a:solidFill>
                  <a:srgbClr val="2A2724"/>
                </a:solidFill>
                <a:latin typeface="Noto Sans KR"/>
              </a:rPr>
              <a:t>5,000,000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0000" y="4620000"/>
            <a:ext cx="180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sz="1100" b="0">
                <a:solidFill>
                  <a:srgbClr val="2A2724"/>
                </a:solidFill>
                <a:latin typeface="Noto Sans KR"/>
              </a:rPr>
              <a:t>주방공사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450000" y="4680000"/>
            <a:ext cx="3710000" cy="23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650000" y="4620000"/>
            <a:ext cx="100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r"/>
            <a:r>
              <a:rPr sz="1100" b="1">
                <a:solidFill>
                  <a:srgbClr val="2A2724"/>
                </a:solidFill>
                <a:latin typeface="Noto Sans KR"/>
              </a:rPr>
              <a:t>3,710,000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0000" y="4980000"/>
            <a:ext cx="180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sz="1100" b="0">
                <a:solidFill>
                  <a:srgbClr val="2A2724"/>
                </a:solidFill>
                <a:latin typeface="Noto Sans KR"/>
              </a:rPr>
              <a:t>조명·전기공사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2450000" y="5040000"/>
            <a:ext cx="3850000" cy="23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650000" y="4980000"/>
            <a:ext cx="100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r"/>
            <a:r>
              <a:rPr sz="1100" b="1">
                <a:solidFill>
                  <a:srgbClr val="2A2724"/>
                </a:solidFill>
                <a:latin typeface="Noto Sans KR"/>
              </a:rPr>
              <a:t>3,850,000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0000" y="5340000"/>
            <a:ext cx="180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sz="1100" b="0">
                <a:solidFill>
                  <a:srgbClr val="2A2724"/>
                </a:solidFill>
                <a:latin typeface="Noto Sans KR"/>
              </a:rPr>
              <a:t>창호필름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450000" y="5400000"/>
            <a:ext cx="640000" cy="23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650000" y="5340000"/>
            <a:ext cx="100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r"/>
            <a:r>
              <a:rPr sz="1100" b="1">
                <a:solidFill>
                  <a:srgbClr val="2A2724"/>
                </a:solidFill>
                <a:latin typeface="Noto Sans KR"/>
              </a:rPr>
              <a:t>640,000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0000" y="5700000"/>
            <a:ext cx="180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sz="1100" b="0">
                <a:solidFill>
                  <a:srgbClr val="2A2724"/>
                </a:solidFill>
                <a:latin typeface="Noto Sans KR"/>
              </a:rPr>
              <a:t>가구·수납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450000" y="5760000"/>
            <a:ext cx="4100000" cy="23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650000" y="5700000"/>
            <a:ext cx="100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r"/>
            <a:r>
              <a:rPr sz="1100" b="1">
                <a:solidFill>
                  <a:srgbClr val="2A2724"/>
                </a:solidFill>
                <a:latin typeface="Noto Sans KR"/>
              </a:rPr>
              <a:t>4,100,000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800000" y="5550000"/>
            <a:ext cx="3780000" cy="95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000000" y="5670000"/>
            <a:ext cx="3400000" cy="23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000" b="0">
                <a:solidFill>
                  <a:srgbClr val="7A736A"/>
                </a:solidFill>
                <a:latin typeface="Noto Sans KR"/>
              </a:rPr>
              <a:t>공급가액  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00000" y="5670000"/>
            <a:ext cx="3400000" cy="23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/>
            <a:r>
              <a:rPr sz="1000" b="0">
                <a:solidFill>
                  <a:srgbClr val="2A2724"/>
                </a:solidFill>
                <a:latin typeface="Noto Sans KR"/>
              </a:rPr>
              <a:t>27,075,000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00000" y="5900000"/>
            <a:ext cx="3400000" cy="23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000" b="0">
                <a:solidFill>
                  <a:srgbClr val="7A736A"/>
                </a:solidFill>
                <a:latin typeface="Noto Sans KR"/>
              </a:rPr>
              <a:t>관리비·잡비(15%)  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00000" y="5900000"/>
            <a:ext cx="3400000" cy="23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/>
            <a:r>
              <a:rPr sz="1000" b="0">
                <a:solidFill>
                  <a:srgbClr val="2A2724"/>
                </a:solidFill>
                <a:latin typeface="Noto Sans KR"/>
              </a:rPr>
              <a:t>4,061,250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00000" y="6150000"/>
            <a:ext cx="3400000" cy="3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200" b="1">
                <a:solidFill>
                  <a:srgbClr val="2A2724"/>
                </a:solidFill>
                <a:latin typeface="Noto Sans KR"/>
              </a:rPr>
              <a:t>합계 (VAT별도)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000000" y="6150000"/>
            <a:ext cx="3400000" cy="3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/>
            <a:r>
              <a:rPr sz="1500" b="1">
                <a:solidFill>
                  <a:srgbClr val="9C7A4E"/>
                </a:solidFill>
                <a:latin typeface="Noto Sans KR"/>
              </a:rPr>
              <a:t>₩31,136,250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60000" y="6250000"/>
            <a:ext cx="8020000" cy="14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560000" y="6310000"/>
            <a:ext cx="8100000" cy="5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800" b="0">
                <a:solidFill>
                  <a:srgbClr val="7A736A"/>
                </a:solidFill>
                <a:latin typeface="Noto Sans KR"/>
              </a:rPr>
              <a:t>강산건축디자인  |  대표 권민재  |  사업자 418-34-01340  |  울산 중구 서동 600, 2F 201  |  010-8089-2411</a:t>
            </a:r>
          </a:p>
          <a:p>
            <a:r>
              <a:rPr sz="800" b="0">
                <a:solidFill>
                  <a:srgbClr val="7A736A"/>
                </a:solidFill>
                <a:latin typeface="Noto Sans KR"/>
              </a:rPr>
              <a:t>견적 유효기간 5일  ·  결제 계약10%/착수20%/중도60%/잔금10%  ·  입금 농협은행 권민재 302-1782-9115-01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