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9144000" cy="1150000"/>
          </a:xfrm>
          <a:prstGeom prst="rect">
            <a:avLst/>
          </a:prstGeom>
          <a:solidFill>
            <a:srgbClr val="2A272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60000" y="250000"/>
            <a:ext cx="6000000" cy="70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400" b="1">
                <a:solidFill>
                  <a:srgbClr val="FFFFFF"/>
                </a:solidFill>
                <a:latin typeface="Noto Sans KR"/>
              </a:rPr>
              <a:t>강산건축디자인</a:t>
            </a:r>
          </a:p>
          <a:p>
            <a:r>
              <a:rPr sz="1100" b="0">
                <a:solidFill>
                  <a:srgbClr val="CFC8BD"/>
                </a:solidFill>
                <a:latin typeface="Noto Sans KR"/>
              </a:rPr>
              <a:t>건설업 · 실내인테리어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800000" y="330000"/>
            <a:ext cx="2800000" cy="50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1800" b="1">
                <a:solidFill>
                  <a:srgbClr val="9C7A4E"/>
                </a:solidFill>
                <a:latin typeface="Noto Sans KR"/>
              </a:rPr>
              <a:t>QUOTATION</a:t>
            </a:r>
          </a:p>
          <a:p>
            <a:pPr algn="r"/>
            <a:r>
              <a:rPr sz="1000" b="0">
                <a:solidFill>
                  <a:srgbClr val="CFC8BD"/>
                </a:solidFill>
                <a:latin typeface="Noto Sans KR"/>
              </a:rPr>
              <a:t>2026.05.31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560000" y="1350000"/>
            <a:ext cx="1500000" cy="360000"/>
          </a:xfrm>
          <a:prstGeom prst="roundRect">
            <a:avLst/>
          </a:prstGeom>
          <a:solidFill>
            <a:srgbClr val="F2ECE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560000" y="1350000"/>
            <a:ext cx="1500000" cy="36000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ctr"/>
            <a:r>
              <a:rPr sz="1100" b="1">
                <a:solidFill>
                  <a:srgbClr val="9C7A4E"/>
                </a:solidFill>
                <a:latin typeface="Noto Sans KR"/>
              </a:rPr>
              <a:t>ESTIMATE FOR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60000" y="1770000"/>
            <a:ext cx="5200000" cy="80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600" b="1">
                <a:solidFill>
                  <a:srgbClr val="2A2724"/>
                </a:solidFill>
                <a:latin typeface="Noto Sans KR"/>
              </a:rPr>
              <a:t>울산 25평 아파트</a:t>
            </a:r>
          </a:p>
          <a:p>
            <a:r>
              <a:rPr sz="1200" b="0">
                <a:solidFill>
                  <a:srgbClr val="7A736A"/>
                </a:solidFill>
                <a:latin typeface="Noto Sans KR"/>
              </a:rPr>
              <a:t>도배·장판 공사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60000" y="2700000"/>
            <a:ext cx="1690000" cy="360000"/>
          </a:xfrm>
          <a:prstGeom prst="roundRect">
            <a:avLst/>
          </a:prstGeom>
          <a:solidFill>
            <a:srgbClr val="F2ECE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560000" y="2700000"/>
            <a:ext cx="1690000" cy="36000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ctr"/>
            <a:r>
              <a:rPr sz="1100" b="1">
                <a:solidFill>
                  <a:srgbClr val="9C7A4E"/>
                </a:solidFill>
                <a:latin typeface="Noto Sans KR"/>
              </a:rPr>
              <a:t>COST BREAKDOWN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60000" y="3180000"/>
            <a:ext cx="1800000" cy="36000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r>
              <a:rPr sz="1100" b="0">
                <a:solidFill>
                  <a:srgbClr val="2A2724"/>
                </a:solidFill>
                <a:latin typeface="Noto Sans KR"/>
              </a:rPr>
              <a:t>도배공사 (실크벽지 벽면 21평)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2450000" y="3240000"/>
            <a:ext cx="5000000" cy="230000"/>
          </a:xfrm>
          <a:prstGeom prst="roundRect">
            <a:avLst/>
          </a:prstGeom>
          <a:solidFill>
            <a:srgbClr val="9C7A4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7650000" y="3180000"/>
            <a:ext cx="1000000" cy="36000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r"/>
            <a:r>
              <a:rPr sz="1100" b="1">
                <a:solidFill>
                  <a:srgbClr val="2A2724"/>
                </a:solidFill>
                <a:latin typeface="Noto Sans KR"/>
              </a:rPr>
              <a:t>945,000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60000" y="3540000"/>
            <a:ext cx="1800000" cy="36000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r>
              <a:rPr sz="1100" b="0">
                <a:solidFill>
                  <a:srgbClr val="2A2724"/>
                </a:solidFill>
                <a:latin typeface="Noto Sans KR"/>
              </a:rPr>
              <a:t>도배공사 (합지벽지 천장 21평)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2450000" y="3600000"/>
            <a:ext cx="2444444" cy="230000"/>
          </a:xfrm>
          <a:prstGeom prst="roundRect">
            <a:avLst/>
          </a:prstGeom>
          <a:solidFill>
            <a:srgbClr val="9C7A4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7650000" y="3540000"/>
            <a:ext cx="1000000" cy="36000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r"/>
            <a:r>
              <a:rPr sz="1100" b="1">
                <a:solidFill>
                  <a:srgbClr val="2A2724"/>
                </a:solidFill>
                <a:latin typeface="Noto Sans KR"/>
              </a:rPr>
              <a:t>462,000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60000" y="3900000"/>
            <a:ext cx="1800000" cy="36000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r>
              <a:rPr sz="1100" b="0">
                <a:solidFill>
                  <a:srgbClr val="2A2724"/>
                </a:solidFill>
                <a:latin typeface="Noto Sans KR"/>
              </a:rPr>
              <a:t>바닥공사 (PVC 장판 20평)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2450000" y="3960000"/>
            <a:ext cx="4973544" cy="230000"/>
          </a:xfrm>
          <a:prstGeom prst="roundRect">
            <a:avLst/>
          </a:prstGeom>
          <a:solidFill>
            <a:srgbClr val="9C7A4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7650000" y="3900000"/>
            <a:ext cx="1000000" cy="36000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r"/>
            <a:r>
              <a:rPr sz="1100" b="1">
                <a:solidFill>
                  <a:srgbClr val="2A2724"/>
                </a:solidFill>
                <a:latin typeface="Noto Sans KR"/>
              </a:rPr>
              <a:t>940,000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560000" y="4260000"/>
            <a:ext cx="1800000" cy="36000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r>
              <a:rPr sz="1100" b="0">
                <a:solidFill>
                  <a:srgbClr val="2A2724"/>
                </a:solidFill>
                <a:latin typeface="Noto Sans KR"/>
              </a:rPr>
              <a:t>부자재 (초배지·풀·운반비)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2450000" y="4320000"/>
            <a:ext cx="793650" cy="230000"/>
          </a:xfrm>
          <a:prstGeom prst="roundRect">
            <a:avLst/>
          </a:prstGeom>
          <a:solidFill>
            <a:srgbClr val="9C7A4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7650000" y="4260000"/>
            <a:ext cx="1000000" cy="36000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r"/>
            <a:r>
              <a:rPr sz="1100" b="1">
                <a:solidFill>
                  <a:srgbClr val="2A2724"/>
                </a:solidFill>
                <a:latin typeface="Noto Sans KR"/>
              </a:rPr>
              <a:t>150,000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4800000" y="5550000"/>
            <a:ext cx="3780000" cy="950000"/>
          </a:xfrm>
          <a:prstGeom prst="roundRect">
            <a:avLst/>
          </a:prstGeom>
          <a:solidFill>
            <a:srgbClr val="F2ECE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5000000" y="5670000"/>
            <a:ext cx="3400000" cy="23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000" b="0">
                <a:solidFill>
                  <a:srgbClr val="7A736A"/>
                </a:solidFill>
                <a:latin typeface="Noto Sans KR"/>
              </a:rPr>
              <a:t>공급가액   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5000000" y="5670000"/>
            <a:ext cx="3400000" cy="23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1000" b="0">
                <a:solidFill>
                  <a:srgbClr val="2A2724"/>
                </a:solidFill>
                <a:latin typeface="Noto Sans KR"/>
              </a:rPr>
              <a:t>2,497,000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5000000" y="5900000"/>
            <a:ext cx="3400000" cy="23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000" b="0">
                <a:solidFill>
                  <a:srgbClr val="7A736A"/>
                </a:solidFill>
                <a:latin typeface="Noto Sans KR"/>
              </a:rPr>
              <a:t>관리비·잡비(15%)   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5000000" y="5900000"/>
            <a:ext cx="3400000" cy="23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1000" b="0">
                <a:solidFill>
                  <a:srgbClr val="2A2724"/>
                </a:solidFill>
                <a:latin typeface="Noto Sans KR"/>
              </a:rPr>
              <a:t>374,550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5000000" y="6150000"/>
            <a:ext cx="3400000" cy="30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200" b="1">
                <a:solidFill>
                  <a:srgbClr val="2A2724"/>
                </a:solidFill>
                <a:latin typeface="Noto Sans KR"/>
              </a:rPr>
              <a:t>합계 (VAT별도)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5000000" y="6150000"/>
            <a:ext cx="3400000" cy="30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1500" b="1">
                <a:solidFill>
                  <a:srgbClr val="9C7A4E"/>
                </a:solidFill>
                <a:latin typeface="Noto Sans KR"/>
              </a:rPr>
              <a:t>₩2,871,550</a:t>
            </a:r>
          </a:p>
        </p:txBody>
      </p:sp>
      <p:sp>
        <p:nvSpPr>
          <p:cNvPr id="29" name="Rectangle 28"/>
          <p:cNvSpPr/>
          <p:nvPr/>
        </p:nvSpPr>
        <p:spPr>
          <a:xfrm>
            <a:off x="560000" y="6250000"/>
            <a:ext cx="8020000" cy="14000"/>
          </a:xfrm>
          <a:prstGeom prst="rect">
            <a:avLst/>
          </a:prstGeom>
          <a:solidFill>
            <a:srgbClr val="E4DCD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TextBox 29"/>
          <p:cNvSpPr txBox="1"/>
          <p:nvPr/>
        </p:nvSpPr>
        <p:spPr>
          <a:xfrm>
            <a:off x="560000" y="6310000"/>
            <a:ext cx="8100000" cy="52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800" b="0">
                <a:solidFill>
                  <a:srgbClr val="7A736A"/>
                </a:solidFill>
                <a:latin typeface="Noto Sans KR"/>
              </a:rPr>
              <a:t>강산건축디자인  |  대표 권민재  |  사업자 418-34-01340  |  울산 중구 서동 600, 2F 201  |  010-8089-2411</a:t>
            </a:r>
          </a:p>
          <a:p>
            <a:r>
              <a:rPr sz="800" b="0">
                <a:solidFill>
                  <a:srgbClr val="7A736A"/>
                </a:solidFill>
                <a:latin typeface="Noto Sans KR"/>
              </a:rPr>
              <a:t>견적 유효기간 5일  ·  결제 계약10%/착수20%/중도60%/잔금10%  ·  입금 농협은행 권민재 302-1782-9115-01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