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1150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0000" y="250000"/>
            <a:ext cx="6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FFFFFF"/>
                </a:solidFill>
                <a:latin typeface="Noto Sans KR"/>
              </a:rPr>
              <a:t>강산건축디자인</a:t>
            </a:r>
          </a:p>
          <a:p>
            <a:r>
              <a:rPr sz="1100" b="0">
                <a:solidFill>
                  <a:srgbClr val="CFC8BD"/>
                </a:solidFill>
                <a:latin typeface="Noto Sans KR"/>
              </a:rPr>
              <a:t>건설업 · 실내인테리어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00000" y="330000"/>
            <a:ext cx="28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800" b="1">
                <a:solidFill>
                  <a:srgbClr val="9C7A4E"/>
                </a:solidFill>
                <a:latin typeface="Noto Sans KR"/>
              </a:rPr>
              <a:t>QUOTATION</a:t>
            </a:r>
          </a:p>
          <a:p>
            <a:pPr algn="r"/>
            <a:r>
              <a:rPr sz="1000" b="0">
                <a:solidFill>
                  <a:srgbClr val="CFC8BD"/>
                </a:solidFill>
                <a:latin typeface="Noto Sans KR"/>
              </a:rPr>
              <a:t>2026.05.31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60000" y="1350000"/>
            <a:ext cx="150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0000" y="1350000"/>
            <a:ext cx="15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ESTIMATE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0000" y="1770000"/>
            <a:ext cx="5200000" cy="8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2A2724"/>
                </a:solidFill>
                <a:latin typeface="Noto Sans KR"/>
              </a:rPr>
              <a:t>울산 아파트</a:t>
            </a:r>
          </a:p>
          <a:p>
            <a:r>
              <a:rPr sz="1200" b="0">
                <a:solidFill>
                  <a:srgbClr val="7A736A"/>
                </a:solidFill>
                <a:latin typeface="Noto Sans KR"/>
              </a:rPr>
              <a:t>25평 도배+장판 공사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0000" y="2700000"/>
            <a:ext cx="1690000" cy="36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0000" y="270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9C7A4E"/>
                </a:solidFill>
                <a:latin typeface="Noto Sans KR"/>
              </a:rPr>
              <a:t>COST BREAKDOWN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0000" y="318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도배공사 (합지+실크, 시공비·자재·부자재 포함)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450000" y="3240000"/>
            <a:ext cx="5000000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50000" y="318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2,998,000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0000" y="354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장판공사 (PVC 2.0T, 시공비·걸레받이·철거 포함)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50000" y="3600000"/>
            <a:ext cx="1551034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650000" y="354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930,000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0000" y="3900000"/>
            <a:ext cx="18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sz="1100" b="0">
                <a:solidFill>
                  <a:srgbClr val="2A2724"/>
                </a:solidFill>
                <a:latin typeface="Noto Sans KR"/>
              </a:rPr>
              <a:t>부대공사 (현장 청소 및 마무리)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50000" y="3960000"/>
            <a:ext cx="166777" cy="230000"/>
          </a:xfrm>
          <a:prstGeom prst="roundRect">
            <a:avLst/>
          </a:prstGeom>
          <a:solidFill>
            <a:srgbClr val="9C7A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650000" y="3900000"/>
            <a:ext cx="100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r"/>
            <a:r>
              <a:rPr sz="1100" b="1">
                <a:solidFill>
                  <a:srgbClr val="2A2724"/>
                </a:solidFill>
                <a:latin typeface="Noto Sans KR"/>
              </a:rPr>
              <a:t>100,000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00000" y="5550000"/>
            <a:ext cx="3780000" cy="950000"/>
          </a:xfrm>
          <a:prstGeom prst="roundRect">
            <a:avLst/>
          </a:prstGeom>
          <a:solidFill>
            <a:srgbClr val="F2EC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공급가액  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00000" y="567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4,028,000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 b="0">
                <a:solidFill>
                  <a:srgbClr val="7A736A"/>
                </a:solidFill>
                <a:latin typeface="Noto Sans KR"/>
              </a:rPr>
              <a:t>관리비·잡비(15%)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00000" y="5900000"/>
            <a:ext cx="3400000" cy="23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000" b="0">
                <a:solidFill>
                  <a:srgbClr val="2A2724"/>
                </a:solidFill>
                <a:latin typeface="Noto Sans KR"/>
              </a:rPr>
              <a:t>604,200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1">
                <a:solidFill>
                  <a:srgbClr val="2A2724"/>
                </a:solidFill>
                <a:latin typeface="Noto Sans KR"/>
              </a:rPr>
              <a:t>합계 (VAT별도)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00000" y="6150000"/>
            <a:ext cx="3400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500" b="1">
                <a:solidFill>
                  <a:srgbClr val="9C7A4E"/>
                </a:solidFill>
                <a:latin typeface="Noto Sans KR"/>
              </a:rPr>
              <a:t>₩4,632,200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60000" y="6250000"/>
            <a:ext cx="8020000" cy="14000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60000" y="6310000"/>
            <a:ext cx="8100000" cy="5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0">
                <a:solidFill>
                  <a:srgbClr val="7A736A"/>
                </a:solidFill>
                <a:latin typeface="Noto Sans KR"/>
              </a:rPr>
              <a:t>강산건축디자인  |  대표 권민재  |  사업자 418-34-01340  |  울산 중구 서동 600, 2F 201  |  010-8089-2411</a:t>
            </a:r>
          </a:p>
          <a:p>
            <a:r>
              <a:rPr sz="800" b="0">
                <a:solidFill>
                  <a:srgbClr val="7A736A"/>
                </a:solidFill>
                <a:latin typeface="Noto Sans KR"/>
              </a:rPr>
              <a:t>견적 유효기간 5일  ·  결제 계약10%/착수20%/중도60%/잔금10%  ·  입금 농협은행 권민재 302-1782-9115-01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